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22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theme/theme3.xml" ContentType="application/vnd.openxmlformats-officedocument.theme+xml"/>
  <Override PartName="/ppt/slides/slide23.xml" ContentType="application/vnd.openxmlformats-officedocument.presentationml.slide+xml"/>
  <Override PartName="/ppt/slides/slide16.xml" ContentType="application/vnd.openxmlformats-officedocument.presentationml.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r:id="rId1"/>
  </p:sldMasterIdLst>
  <p:notesMasterIdLst>
    <p:notesMasterId r:id="rId29"/>
  </p:notesMasterIdLst>
  <p:handoutMasterIdLst>
    <p:handoutMasterId r:id="rId30"/>
  </p:handoutMasterIdLst>
  <p:sldIdLst>
    <p:sldId id="311" r:id="rId2"/>
    <p:sldId id="312" r:id="rId3"/>
    <p:sldId id="257" r:id="rId4"/>
    <p:sldId id="260" r:id="rId5"/>
    <p:sldId id="306" r:id="rId6"/>
    <p:sldId id="307" r:id="rId7"/>
    <p:sldId id="268" r:id="rId8"/>
    <p:sldId id="304" r:id="rId9"/>
    <p:sldId id="317" r:id="rId10"/>
    <p:sldId id="318" r:id="rId11"/>
    <p:sldId id="313" r:id="rId12"/>
    <p:sldId id="273" r:id="rId13"/>
    <p:sldId id="315" r:id="rId14"/>
    <p:sldId id="275" r:id="rId15"/>
    <p:sldId id="276" r:id="rId16"/>
    <p:sldId id="277" r:id="rId17"/>
    <p:sldId id="279" r:id="rId18"/>
    <p:sldId id="280" r:id="rId19"/>
    <p:sldId id="283" r:id="rId20"/>
    <p:sldId id="314" r:id="rId21"/>
    <p:sldId id="284" r:id="rId22"/>
    <p:sldId id="287" r:id="rId23"/>
    <p:sldId id="292" r:id="rId24"/>
    <p:sldId id="293" r:id="rId25"/>
    <p:sldId id="297" r:id="rId26"/>
    <p:sldId id="309" r:id="rId27"/>
    <p:sldId id="316" r:id="rId28"/>
  </p:sldIdLst>
  <p:sldSz cx="9144000" cy="6858000" type="screen4x3"/>
  <p:notesSz cx="6805613" cy="99393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/>
  <p:showPr showNarration="1">
    <p:present/>
    <p:sldAll/>
    <p:penClr>
      <a:prstClr val="red"/>
    </p:penClr>
    <p:extLst>
      <p:ext uri="{EC167BDD-8182-4AB7-AECC-EB403E3ABB37}">
        <p14:laserClr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>
          <a:srgbClr val="FF0000"/>
        </p14:laserClr>
      </p:ext>
      <p:ext uri="{2FDB2607-1784-4EEB-B798-7EB5836EED8A}">
        <p14:showMediaCtrls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"/>
      </p:ext>
    </p:extLst>
  </p:showPr>
  <p:extLst>
    <p:ext uri="{E76CE94A-603C-4142-B9EB-6D1370010A27}">
      <p14:discardImageEditDat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  <p:ext uri="{D31A062A-798A-4329-ABDD-BBA856620510}">
      <p14:defaultImageDpi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 horzBarState="maximized">
    <p:restoredLeft sz="15613" autoAdjust="0"/>
    <p:restoredTop sz="94660" autoAdjust="0"/>
  </p:normalViewPr>
  <p:slideViewPr>
    <p:cSldViewPr>
      <p:cViewPr>
        <p:scale>
          <a:sx n="119" d="100"/>
          <a:sy n="119" d="100"/>
        </p:scale>
        <p:origin x="-584" y="-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62" y="5827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4939" y="1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14BC0A-C4FD-4D9E-81A5-0332D2E7F2F2}" type="datetimeFigureOut">
              <a:rPr lang="fr-FR" smtClean="0"/>
              <a:pPr/>
              <a:t>7/09/15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40647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4939" y="9440647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3364F7-376E-4220-BED6-15C04A52091C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6932782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8990" cy="4961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4449" y="1"/>
            <a:ext cx="2950077" cy="4961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23D5F1-24AE-4E33-8CA2-77EE3349FDE0}" type="datetimeFigureOut">
              <a:rPr lang="fr-FR" smtClean="0"/>
              <a:pPr/>
              <a:t>7/09/15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0453" y="4720432"/>
            <a:ext cx="5444708" cy="4472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40864"/>
            <a:ext cx="2948990" cy="4961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4449" y="9440864"/>
            <a:ext cx="2950077" cy="4961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61B681-A0FA-45EA-8996-70B6EEA7A3C5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842338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917575" y="755650"/>
            <a:ext cx="4970463" cy="3729038"/>
          </a:xfrm>
          <a:solidFill>
            <a:srgbClr val="FFFFFF"/>
          </a:solidFill>
          <a:ln/>
        </p:spPr>
      </p:sp>
      <p:sp>
        <p:nvSpPr>
          <p:cNvPr id="62467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79823" y="4720741"/>
            <a:ext cx="5442801" cy="4469592"/>
          </a:xfrm>
          <a:noFill/>
          <a:ln/>
        </p:spPr>
        <p:txBody>
          <a:bodyPr wrap="none" anchor="ctr"/>
          <a:lstStyle/>
          <a:p>
            <a:endParaRPr lang="fr-FR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7/09/15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7/09/15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7/09/15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7/09/15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7/09/15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7/09/15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7/09/15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7/09/15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7/09/15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7/09/15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7/09/15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pPr/>
              <a:t>7/09/15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pPr/>
              <a:t>‹#›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r:id="rId1"/>
    <p:sldLayoutId r:id="rId2"/>
    <p:sldLayoutId r:id="rId3"/>
    <p:sldLayoutId r:id="rId4"/>
    <p:sldLayoutId r:id="rId5"/>
    <p:sldLayoutId r:id="rId6"/>
    <p:sldLayoutId r:id="rId7"/>
    <p:sldLayoutId r:id="rId8"/>
    <p:sldLayoutId r:id="rId9"/>
    <p:sldLayoutId r:id="rId10"/>
    <p:sldLayoutId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roxagalan.grenet.fr/ganujf/ujf/webAgalan.Accueil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Prenom.Nom@e.ujf-grenoble.fr" TargetMode="External"/><Relationship Id="rId3" Type="http://schemas.openxmlformats.org/officeDocument/2006/relationships/hyperlink" Target="mailto:Prenom.Nom@ujf-grenoble.fr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istes.ujf-grenoble.fr/sympa/info/etu-2011-im2ag-l3_math" TargetMode="External"/><Relationship Id="rId4" Type="http://schemas.openxmlformats.org/officeDocument/2006/relationships/hyperlink" Target="https://listes.ujf-grenoble.fr/sympa/info/etu-2011-im2ag-m1_info" TargetMode="External"/><Relationship Id="rId5" Type="http://schemas.openxmlformats.org/officeDocument/2006/relationships/hyperlink" Target="https://listes.ujf-grenoble.fr/sympa/info/etu-2011-im2ag-m1_mai" TargetMode="External"/><Relationship Id="rId6" Type="http://schemas.openxmlformats.org/officeDocument/2006/relationships/hyperlink" Target="http://ufrim2ag.ujf-grenoble.fr/spip.php?rubrique184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etu-2015-im2ag-filiere@ujf-grenoble.fr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documentation.ujf-grenoble.fr/" TargetMode="External"/><Relationship Id="rId4" Type="http://schemas.openxmlformats.org/officeDocument/2006/relationships/hyperlink" Target="http://im2ag-wiki.ujf-grenoble.fr/doku.php?id=infra:reseau" TargetMode="External"/><Relationship Id="rId5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madisme.grenet.fr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ufrim2ag.ujf-grenoble.fr/spip.php?rubrique184" TargetMode="External"/><Relationship Id="rId4" Type="http://schemas.openxmlformats.org/officeDocument/2006/relationships/hyperlink" Target="http://im2ag-incidents.e.ujf-grenoble.fr/" TargetMode="External"/><Relationship Id="rId5" Type="http://schemas.openxmlformats.org/officeDocument/2006/relationships/hyperlink" Target="http://im2ag-wiki.ujf-grenoble.fr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crip-im2ag@ujf-grenoble.fr" TargetMode="Externa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hyperlink" Target="mailto:Marc.Coiffier@ujf-grenoble.fr" TargetMode="External"/><Relationship Id="rId12" Type="http://schemas.openxmlformats.org/officeDocument/2006/relationships/hyperlink" Target="mailto:Patrick.Sourice@ujf-grenoble.fr" TargetMode="External"/><Relationship Id="rId13" Type="http://schemas.openxmlformats.org/officeDocument/2006/relationships/hyperlink" Target="mailto:Gerard.Forestier@ujf-grenoble.fr" TargetMode="External"/><Relationship Id="rId14" Type="http://schemas.openxmlformats.org/officeDocument/2006/relationships/image" Target="../media/image9.png"/><Relationship Id="rId15" Type="http://schemas.openxmlformats.org/officeDocument/2006/relationships/hyperlink" Target="mailto:amr.alzouhri-alyafi@imag.fr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hyperlink" Target="mailto:Carol.Pasanisi@ujf-grenoble.fr" TargetMode="External"/><Relationship Id="rId8" Type="http://schemas.openxmlformats.org/officeDocument/2006/relationships/hyperlink" Target="mailto:Michael.Magi@ujf-grenoble.fr" TargetMode="External"/><Relationship Id="rId9" Type="http://schemas.openxmlformats.org/officeDocument/2006/relationships/hyperlink" Target="mailto:Dimitri.Rapacchi@ujf-grenoble.fr" TargetMode="External"/><Relationship Id="rId10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eg"/><Relationship Id="rId3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crip-ima@ujf-grenoble.fr" TargetMode="External"/><Relationship Id="rId4" Type="http://schemas.openxmlformats.org/officeDocument/2006/relationships/hyperlink" Target="mailto:marie-christine.fauvet@imag.fr" TargetMode="External"/><Relationship Id="rId5" Type="http://schemas.openxmlformats.org/officeDocument/2006/relationships/hyperlink" Target="mailto:Gerard.Vinel@ujf-grenoble.fr" TargetMode="External"/><Relationship Id="rId6" Type="http://schemas.openxmlformats.org/officeDocument/2006/relationships/hyperlink" Target="http://www.ujf-grenoble.fr/" TargetMode="External"/><Relationship Id="rId7" Type="http://schemas.openxmlformats.org/officeDocument/2006/relationships/hyperlink" Target="http://portail.univ-grenoble.fr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ufrim2ag.ujf-grenoble.fr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im2ag-fusionforge.e.ujf-grenoble.fr" TargetMode="External"/><Relationship Id="rId4" Type="http://schemas.openxmlformats.org/officeDocument/2006/relationships/hyperlink" Target="https://espaces-collaboratifs.grenet.fr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mag-moodle.e.ujf-grenoble.fr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m2ag-fusionforge.e.ujf-grenoble.fr/" TargetMode="External"/><Relationship Id="rId3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ufrim2ag.ujf-grenoble.fr/INTRANET/" TargetMode="External"/><Relationship Id="rId3" Type="http://schemas.openxmlformats.org/officeDocument/2006/relationships/hyperlink" Target="http://ufrim2ag.ujf-grenoble.fr/INTRANET/im2ag-salles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jerome.maisonnasse@imag.fr" TargetMode="External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fabmstic.liglab.f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31640" y="3142530"/>
            <a:ext cx="7772400" cy="17986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fr-FR" sz="2000" dirty="0" smtClean="0">
                <a:ea typeface="ＭＳ Ｐゴシック" pitchFamily="34" charset="-128"/>
              </a:rPr>
              <a:t/>
            </a:r>
            <a:br>
              <a:rPr lang="fr-FR" sz="2000" dirty="0" smtClean="0">
                <a:ea typeface="ＭＳ Ｐゴシック" pitchFamily="34" charset="-128"/>
              </a:rPr>
            </a:br>
            <a:r>
              <a:rPr lang="fr-FR" sz="2000" dirty="0" smtClean="0">
                <a:ea typeface="ＭＳ Ｐゴシック" pitchFamily="34" charset="-128"/>
              </a:rPr>
              <a:t/>
            </a:r>
            <a:br>
              <a:rPr lang="fr-FR" sz="2000" dirty="0" smtClean="0">
                <a:ea typeface="ＭＳ Ｐゴシック" pitchFamily="34" charset="-128"/>
              </a:rPr>
            </a:br>
            <a:r>
              <a:rPr lang="fr-FR" sz="2000" dirty="0" smtClean="0">
                <a:ea typeface="ＭＳ Ｐゴシック" pitchFamily="34" charset="-128"/>
              </a:rPr>
              <a:t/>
            </a:r>
            <a:br>
              <a:rPr lang="fr-FR" sz="2000" dirty="0" smtClean="0">
                <a:ea typeface="ＭＳ Ｐゴシック" pitchFamily="34" charset="-128"/>
              </a:rPr>
            </a:br>
            <a:r>
              <a:rPr lang="fr-FR" sz="2000" dirty="0" smtClean="0">
                <a:ea typeface="ＭＳ Ｐゴシック" pitchFamily="34" charset="-128"/>
              </a:rPr>
              <a:t/>
            </a:r>
            <a:br>
              <a:rPr lang="fr-FR" sz="2000" dirty="0" smtClean="0">
                <a:ea typeface="ＭＳ Ｐゴシック" pitchFamily="34" charset="-128"/>
              </a:rPr>
            </a:br>
            <a:r>
              <a:rPr lang="fr-FR" sz="2000" dirty="0" smtClean="0">
                <a:ea typeface="ＭＳ Ｐゴシック" pitchFamily="34" charset="-128"/>
              </a:rPr>
              <a:t/>
            </a:r>
            <a:br>
              <a:rPr lang="fr-FR" sz="2000" dirty="0" smtClean="0">
                <a:ea typeface="ＭＳ Ｐゴシック" pitchFamily="34" charset="-128"/>
              </a:rPr>
            </a:br>
            <a:r>
              <a:rPr lang="fr-FR" sz="2000" dirty="0" smtClean="0">
                <a:ea typeface="ＭＳ Ｐゴシック" pitchFamily="34" charset="-128"/>
              </a:rPr>
              <a:t/>
            </a:r>
            <a:br>
              <a:rPr lang="fr-FR" sz="2000" dirty="0" smtClean="0">
                <a:ea typeface="ＭＳ Ｐゴシック" pitchFamily="34" charset="-128"/>
              </a:rPr>
            </a:br>
            <a:r>
              <a:rPr lang="fr-FR" sz="2000" dirty="0" smtClean="0">
                <a:ea typeface="ＭＳ Ｐゴシック" pitchFamily="34" charset="-128"/>
              </a:rPr>
              <a:t/>
            </a:r>
            <a:br>
              <a:rPr lang="fr-FR" sz="2000" dirty="0" smtClean="0">
                <a:ea typeface="ＭＳ Ｐゴシック" pitchFamily="34" charset="-128"/>
              </a:rPr>
            </a:br>
            <a:r>
              <a:rPr lang="fr-FR" sz="2000" dirty="0" smtClean="0">
                <a:ea typeface="ＭＳ Ｐゴシック" pitchFamily="34" charset="-128"/>
              </a:rPr>
              <a:t/>
            </a:r>
            <a:br>
              <a:rPr lang="fr-FR" sz="2000" dirty="0" smtClean="0">
                <a:ea typeface="ＭＳ Ｐゴシック" pitchFamily="34" charset="-128"/>
              </a:rPr>
            </a:br>
            <a:r>
              <a:rPr lang="fr-FR" sz="2000" dirty="0" smtClean="0">
                <a:ea typeface="ＭＳ Ｐゴシック" pitchFamily="34" charset="-128"/>
              </a:rPr>
              <a:t/>
            </a:r>
            <a:br>
              <a:rPr lang="fr-FR" sz="2000" dirty="0" smtClean="0">
                <a:ea typeface="ＭＳ Ｐゴシック" pitchFamily="34" charset="-128"/>
              </a:rPr>
            </a:br>
            <a:r>
              <a:rPr lang="fr-FR" sz="2000" dirty="0" smtClean="0">
                <a:ea typeface="ＭＳ Ｐゴシック" pitchFamily="34" charset="-128"/>
              </a:rPr>
              <a:t/>
            </a:r>
            <a:br>
              <a:rPr lang="fr-FR" sz="2000" dirty="0" smtClean="0">
                <a:ea typeface="ＭＳ Ｐゴシック" pitchFamily="34" charset="-128"/>
              </a:rPr>
            </a:br>
            <a:r>
              <a:rPr lang="fr-FR" sz="2000" dirty="0" smtClean="0">
                <a:ea typeface="ＭＳ Ｐゴシック" pitchFamily="34" charset="-128"/>
              </a:rPr>
              <a:t/>
            </a:r>
            <a:br>
              <a:rPr lang="fr-FR" sz="2000" dirty="0" smtClean="0">
                <a:ea typeface="ＭＳ Ｐゴシック" pitchFamily="34" charset="-128"/>
              </a:rPr>
            </a:br>
            <a:r>
              <a:rPr lang="fr-FR" sz="2000" dirty="0" smtClean="0">
                <a:ea typeface="ＭＳ Ｐゴシック" pitchFamily="34" charset="-128"/>
              </a:rPr>
              <a:t/>
            </a:r>
            <a:br>
              <a:rPr lang="fr-FR" sz="2000" dirty="0" smtClean="0">
                <a:ea typeface="ＭＳ Ｐゴシック" pitchFamily="34" charset="-128"/>
              </a:rPr>
            </a:br>
            <a:r>
              <a:rPr lang="fr-FR" sz="2000" dirty="0" smtClean="0">
                <a:ea typeface="ＭＳ Ｐゴシック" pitchFamily="34" charset="-128"/>
              </a:rPr>
              <a:t/>
            </a:r>
            <a:br>
              <a:rPr lang="fr-FR" sz="2000" dirty="0" smtClean="0">
                <a:ea typeface="ＭＳ Ｐゴシック" pitchFamily="34" charset="-128"/>
              </a:rPr>
            </a:br>
            <a:r>
              <a:rPr lang="fr-FR" sz="2000" dirty="0" smtClean="0">
                <a:ea typeface="ＭＳ Ｐゴシック" pitchFamily="34" charset="-128"/>
              </a:rPr>
              <a:t/>
            </a:r>
            <a:br>
              <a:rPr lang="fr-FR" sz="2000" dirty="0" smtClean="0">
                <a:ea typeface="ＭＳ Ｐゴシック" pitchFamily="34" charset="-128"/>
              </a:rPr>
            </a:br>
            <a:r>
              <a:rPr lang="fr-FR" sz="2000" dirty="0" smtClean="0">
                <a:ea typeface="ＭＳ Ｐゴシック" pitchFamily="34" charset="-128"/>
              </a:rPr>
              <a:t/>
            </a:r>
            <a:br>
              <a:rPr lang="fr-FR" sz="2000" dirty="0" smtClean="0">
                <a:ea typeface="ＭＳ Ｐゴシック" pitchFamily="34" charset="-128"/>
              </a:rPr>
            </a:br>
            <a:r>
              <a:rPr lang="fr-FR" sz="2000" dirty="0" smtClean="0">
                <a:ea typeface="ＭＳ Ｐゴシック" pitchFamily="34" charset="-128"/>
              </a:rPr>
              <a:t/>
            </a:r>
            <a:br>
              <a:rPr lang="fr-FR" sz="2000" dirty="0" smtClean="0">
                <a:ea typeface="ＭＳ Ｐゴシック" pitchFamily="34" charset="-128"/>
              </a:rPr>
            </a:br>
            <a:r>
              <a:rPr lang="fr-FR" sz="2000" dirty="0" smtClean="0">
                <a:ea typeface="ＭＳ Ｐゴシック" pitchFamily="34" charset="-128"/>
              </a:rPr>
              <a:t/>
            </a:r>
            <a:br>
              <a:rPr lang="fr-FR" sz="2000" dirty="0" smtClean="0">
                <a:ea typeface="ＭＳ Ｐゴシック" pitchFamily="34" charset="-128"/>
              </a:rPr>
            </a:br>
            <a:r>
              <a:rPr lang="fr-FR" sz="4000" dirty="0" smtClean="0">
                <a:solidFill>
                  <a:schemeClr val="tx1"/>
                </a:solidFill>
                <a:ea typeface="ＭＳ Ｐゴシック" pitchFamily="34" charset="-128"/>
              </a:rPr>
              <a:t>RESSOURCES INFORMATIQUES</a:t>
            </a:r>
            <a:br>
              <a:rPr lang="fr-FR" sz="4000" dirty="0" smtClean="0">
                <a:solidFill>
                  <a:schemeClr val="tx1"/>
                </a:solidFill>
                <a:ea typeface="ＭＳ Ｐゴシック" pitchFamily="34" charset="-128"/>
              </a:rPr>
            </a:br>
            <a:r>
              <a:rPr lang="fr-FR" sz="4000" dirty="0" smtClean="0">
                <a:solidFill>
                  <a:schemeClr val="tx1"/>
                </a:solidFill>
                <a:ea typeface="ＭＳ Ｐゴシック" pitchFamily="34" charset="-128"/>
              </a:rPr>
              <a:t>UFR IM²AG - 2015-2016</a:t>
            </a:r>
            <a:br>
              <a:rPr lang="fr-FR" sz="4000" dirty="0" smtClean="0">
                <a:solidFill>
                  <a:schemeClr val="tx1"/>
                </a:solidFill>
                <a:ea typeface="ＭＳ Ｐゴシック" pitchFamily="34" charset="-128"/>
              </a:rPr>
            </a:br>
            <a:r>
              <a:rPr lang="fr-FR" sz="4000" dirty="0" smtClean="0">
                <a:ea typeface="ＭＳ Ｐゴシック" pitchFamily="34" charset="-128"/>
              </a:rPr>
              <a:t/>
            </a:r>
            <a:br>
              <a:rPr lang="fr-FR" sz="4000" dirty="0" smtClean="0">
                <a:ea typeface="ＭＳ Ｐゴシック" pitchFamily="34" charset="-128"/>
              </a:rPr>
            </a:br>
            <a:r>
              <a:rPr lang="fr-FR" sz="4000" dirty="0" smtClean="0">
                <a:solidFill>
                  <a:schemeClr val="bg1"/>
                </a:solidFill>
                <a:ea typeface="ＭＳ Ｐゴシック" pitchFamily="34" charset="-128"/>
              </a:rPr>
              <a:t/>
            </a:r>
            <a:br>
              <a:rPr lang="fr-FR" sz="4000" dirty="0" smtClean="0">
                <a:solidFill>
                  <a:schemeClr val="bg1"/>
                </a:solidFill>
                <a:ea typeface="ＭＳ Ｐゴシック" pitchFamily="34" charset="-128"/>
              </a:rPr>
            </a:br>
            <a:r>
              <a:rPr lang="fr-FR" sz="4000" dirty="0" smtClean="0">
                <a:solidFill>
                  <a:schemeClr val="bg1"/>
                </a:solidFill>
                <a:ea typeface="ＭＳ Ｐゴシック" pitchFamily="34" charset="-128"/>
              </a:rPr>
              <a:t/>
            </a:r>
            <a:br>
              <a:rPr lang="fr-FR" sz="4000" dirty="0" smtClean="0">
                <a:solidFill>
                  <a:schemeClr val="bg1"/>
                </a:solidFill>
                <a:ea typeface="ＭＳ Ｐゴシック" pitchFamily="34" charset="-128"/>
              </a:rPr>
            </a:br>
            <a:endParaRPr lang="fr-FR" sz="4000" dirty="0" smtClean="0">
              <a:solidFill>
                <a:schemeClr val="bg1"/>
              </a:solidFill>
              <a:ea typeface="ＭＳ Ｐゴシック" pitchFamily="34" charset="-128"/>
            </a:endParaRPr>
          </a:p>
        </p:txBody>
      </p:sp>
      <p:pic>
        <p:nvPicPr>
          <p:cNvPr id="2050" name="Picture 2" descr="C:\Users\Michael\Desktop\Perso\Photos UFR 2\Album\Photo_UFR_0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1880" y="1780350"/>
            <a:ext cx="3446062" cy="258475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31640" y="1133872"/>
            <a:ext cx="7812360" cy="1143000"/>
          </a:xfrm>
        </p:spPr>
        <p:txBody>
          <a:bodyPr/>
          <a:lstStyle/>
          <a:p>
            <a:r>
              <a:rPr lang="fr-FR" dirty="0" smtClean="0"/>
              <a:t>Le </a:t>
            </a:r>
            <a:r>
              <a:rPr lang="fr-FR" dirty="0" err="1" smtClean="0"/>
              <a:t>FabLab</a:t>
            </a:r>
            <a:r>
              <a:rPr lang="fr-FR" dirty="0" smtClean="0"/>
              <a:t> MSTIC</a:t>
            </a:r>
            <a:endParaRPr lang="fr-FR" dirty="0"/>
          </a:p>
        </p:txBody>
      </p:sp>
      <p:pic>
        <p:nvPicPr>
          <p:cNvPr id="41986" name="Picture 2" descr="E:\20140515 CNRS.key\Data\20140109_153041-114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3020144"/>
            <a:ext cx="2088840" cy="2785120"/>
          </a:xfrm>
          <a:prstGeom prst="rect">
            <a:avLst/>
          </a:prstGeom>
          <a:noFill/>
        </p:spPr>
      </p:pic>
      <p:pic>
        <p:nvPicPr>
          <p:cNvPr id="41988" name="Picture 4" descr="E:\20140515 CNRS.key\Data\droppedImage-16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4293096"/>
            <a:ext cx="3435375" cy="2304252"/>
          </a:xfrm>
          <a:prstGeom prst="rect">
            <a:avLst/>
          </a:prstGeom>
          <a:noFill/>
        </p:spPr>
      </p:pic>
      <p:pic>
        <p:nvPicPr>
          <p:cNvPr id="41989" name="Picture 5" descr="E:\20140515 CNRS.key\Data\droppedImage-15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1923" y="2276872"/>
            <a:ext cx="2418269" cy="1872208"/>
          </a:xfrm>
          <a:prstGeom prst="rect">
            <a:avLst/>
          </a:prstGeom>
          <a:noFill/>
        </p:spPr>
      </p:pic>
      <p:pic>
        <p:nvPicPr>
          <p:cNvPr id="41990" name="Picture 6" descr="E:\20140515 CNRS.key\Data\20140519_182211-1005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88224" y="2348880"/>
            <a:ext cx="2304256" cy="17281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re 1"/>
          <p:cNvSpPr>
            <a:spLocks noGrp="1"/>
          </p:cNvSpPr>
          <p:nvPr>
            <p:ph type="title"/>
          </p:nvPr>
        </p:nvSpPr>
        <p:spPr>
          <a:xfrm>
            <a:off x="1331640" y="1124744"/>
            <a:ext cx="7812360" cy="720725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ea typeface="ＭＳ Ｐゴシック" pitchFamily="34" charset="-128"/>
              </a:rPr>
              <a:t>Les serveurs : </a:t>
            </a:r>
            <a:r>
              <a:rPr lang="fr-FR" sz="3556" dirty="0" smtClean="0">
                <a:ea typeface="ＭＳ Ｐゴシック" pitchFamily="34" charset="-128"/>
              </a:rPr>
              <a:t>Salles 209 &amp; 210</a:t>
            </a:r>
          </a:p>
        </p:txBody>
      </p:sp>
      <p:sp>
        <p:nvSpPr>
          <p:cNvPr id="29698" name="Espace réservé du contenu 2"/>
          <p:cNvSpPr>
            <a:spLocks noGrp="1"/>
          </p:cNvSpPr>
          <p:nvPr>
            <p:ph idx="1"/>
          </p:nvPr>
        </p:nvSpPr>
        <p:spPr>
          <a:xfrm>
            <a:off x="1331640" y="1988840"/>
            <a:ext cx="7812360" cy="4643437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fr-FR" sz="1900" b="1" dirty="0" smtClean="0">
                <a:ea typeface="ＭＳ Ｐゴシック" pitchFamily="34" charset="-128"/>
              </a:rPr>
              <a:t>60 serveurs :</a:t>
            </a:r>
          </a:p>
          <a:p>
            <a:pPr lvl="1">
              <a:lnSpc>
                <a:spcPct val="90000"/>
              </a:lnSpc>
            </a:pPr>
            <a:r>
              <a:rPr lang="fr-FR" sz="1900" dirty="0" smtClean="0">
                <a:ea typeface="ＭＳ Ｐゴシック" pitchFamily="34" charset="-128"/>
              </a:rPr>
              <a:t>Pédagogiques (applications, bases de données, langages...)</a:t>
            </a:r>
          </a:p>
          <a:p>
            <a:pPr lvl="1" eaLnBrk="1" hangingPunct="1">
              <a:lnSpc>
                <a:spcPct val="90000"/>
              </a:lnSpc>
            </a:pPr>
            <a:r>
              <a:rPr lang="fr-FR" sz="1900" dirty="0" smtClean="0">
                <a:ea typeface="ＭＳ Ｐゴシック" pitchFamily="34" charset="-128"/>
              </a:rPr>
              <a:t>Infrastructure (web, DNS, service de fichiers, contrôleurs de domaine...)</a:t>
            </a:r>
          </a:p>
          <a:p>
            <a:pPr lvl="1" eaLnBrk="1" hangingPunct="1">
              <a:lnSpc>
                <a:spcPct val="90000"/>
              </a:lnSpc>
            </a:pPr>
            <a:endParaRPr lang="fr-FR" sz="1900" dirty="0" smtClean="0"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fr-FR" sz="1900" b="1" dirty="0" smtClean="0">
                <a:ea typeface="ＭＳ Ｐゴシック" pitchFamily="34" charset="-128"/>
              </a:rPr>
              <a:t>Systèmes :</a:t>
            </a:r>
          </a:p>
          <a:p>
            <a:pPr lvl="1" eaLnBrk="1" hangingPunct="1">
              <a:lnSpc>
                <a:spcPct val="90000"/>
              </a:lnSpc>
            </a:pPr>
            <a:r>
              <a:rPr lang="fr-FR" sz="1900" dirty="0" smtClean="0">
                <a:ea typeface="ＭＳ Ｐゴシック" pitchFamily="34" charset="-128"/>
              </a:rPr>
              <a:t>Linux </a:t>
            </a:r>
            <a:r>
              <a:rPr lang="fr-FR" sz="1900" dirty="0" err="1" smtClean="0">
                <a:ea typeface="ＭＳ Ｐゴシック" pitchFamily="34" charset="-128"/>
              </a:rPr>
              <a:t>Debian</a:t>
            </a:r>
            <a:r>
              <a:rPr lang="fr-FR" sz="1900" dirty="0" smtClean="0">
                <a:ea typeface="ＭＳ Ｐゴシック" pitchFamily="34" charset="-128"/>
              </a:rPr>
              <a:t>, </a:t>
            </a:r>
            <a:r>
              <a:rPr lang="fr-FR" sz="1900" dirty="0" err="1" smtClean="0">
                <a:ea typeface="ＭＳ Ｐゴシック" pitchFamily="34" charset="-128"/>
              </a:rPr>
              <a:t>CentOs</a:t>
            </a:r>
            <a:r>
              <a:rPr lang="fr-FR" sz="1900" dirty="0" smtClean="0">
                <a:ea typeface="ＭＳ Ｐゴシック" pitchFamily="34" charset="-128"/>
              </a:rPr>
              <a:t> et </a:t>
            </a:r>
            <a:r>
              <a:rPr lang="fr-FR" sz="1900" dirty="0" err="1" smtClean="0">
                <a:ea typeface="ＭＳ Ｐゴシック" pitchFamily="34" charset="-128"/>
              </a:rPr>
              <a:t>RedHat</a:t>
            </a:r>
            <a:endParaRPr lang="fr-FR" sz="1900" dirty="0" smtClean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fr-FR" sz="1900" dirty="0" smtClean="0">
                <a:ea typeface="ＭＳ Ｐゴシック" pitchFamily="34" charset="-128"/>
              </a:rPr>
              <a:t>Windows 2003 et 2008 server</a:t>
            </a:r>
          </a:p>
          <a:p>
            <a:pPr lvl="1">
              <a:lnSpc>
                <a:spcPct val="90000"/>
              </a:lnSpc>
            </a:pPr>
            <a:r>
              <a:rPr lang="fr-FR" sz="1900" dirty="0" smtClean="0">
                <a:ea typeface="ＭＳ Ｐゴシック" pitchFamily="34" charset="-128"/>
              </a:rPr>
              <a:t>Solaris, BSD (Mac)</a:t>
            </a:r>
          </a:p>
          <a:p>
            <a:pPr lvl="1" eaLnBrk="1" hangingPunct="1">
              <a:lnSpc>
                <a:spcPct val="90000"/>
              </a:lnSpc>
            </a:pPr>
            <a:endParaRPr lang="fr-FR" sz="1900" dirty="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fr-FR" sz="1900" b="1" dirty="0" err="1" smtClean="0">
                <a:ea typeface="ＭＳ Ｐゴシック" pitchFamily="34" charset="-128"/>
              </a:rPr>
              <a:t>Virtualisation</a:t>
            </a:r>
            <a:r>
              <a:rPr lang="fr-FR" sz="1900" b="1" dirty="0" smtClean="0">
                <a:ea typeface="ＭＳ Ｐゴシック" pitchFamily="34" charset="-128"/>
              </a:rPr>
              <a:t> :</a:t>
            </a:r>
          </a:p>
          <a:p>
            <a:pPr lvl="1">
              <a:lnSpc>
                <a:spcPct val="90000"/>
              </a:lnSpc>
            </a:pPr>
            <a:r>
              <a:rPr lang="fr-FR" sz="1900" dirty="0" err="1" smtClean="0">
                <a:ea typeface="ＭＳ Ｐゴシック" pitchFamily="34" charset="-128"/>
              </a:rPr>
              <a:t>Proxmox</a:t>
            </a:r>
            <a:r>
              <a:rPr lang="fr-FR" sz="1900" dirty="0" smtClean="0">
                <a:ea typeface="ＭＳ Ｐゴシック" pitchFamily="34" charset="-128"/>
              </a:rPr>
              <a:t> et </a:t>
            </a:r>
            <a:r>
              <a:rPr lang="fr-FR" sz="1900" dirty="0" err="1" smtClean="0">
                <a:ea typeface="ＭＳ Ｐゴシック" pitchFamily="34" charset="-128"/>
              </a:rPr>
              <a:t>VMWare</a:t>
            </a:r>
            <a:endParaRPr lang="fr-FR" sz="1900" dirty="0" smtClean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fr-FR" sz="1900" dirty="0" smtClean="0">
                <a:ea typeface="ＭＳ Ｐゴシック" pitchFamily="34" charset="-128"/>
              </a:rPr>
              <a:t>Plateforme </a:t>
            </a:r>
            <a:r>
              <a:rPr lang="fr-FR" sz="1900" dirty="0" err="1" smtClean="0">
                <a:ea typeface="ＭＳ Ｐゴシック" pitchFamily="34" charset="-128"/>
              </a:rPr>
              <a:t>vCloud</a:t>
            </a:r>
            <a:r>
              <a:rPr lang="fr-FR" sz="1900" dirty="0" smtClean="0">
                <a:ea typeface="ＭＳ Ｐゴシック" pitchFamily="34" charset="-128"/>
              </a:rPr>
              <a:t> (2 </a:t>
            </a:r>
            <a:r>
              <a:rPr lang="fr-FR" sz="1900" dirty="0" err="1" smtClean="0">
                <a:ea typeface="ＭＳ Ｐゴシック" pitchFamily="34" charset="-128"/>
              </a:rPr>
              <a:t>hyperviseurs</a:t>
            </a:r>
            <a:endParaRPr lang="fr-FR" sz="1900" dirty="0" smtClean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  <a:buNone/>
            </a:pPr>
            <a:r>
              <a:rPr lang="fr-FR" sz="1900" dirty="0" smtClean="0">
                <a:ea typeface="ＭＳ Ｐゴシック" pitchFamily="34" charset="-128"/>
              </a:rPr>
              <a:t>	</a:t>
            </a:r>
            <a:r>
              <a:rPr lang="fr-FR" sz="1900" dirty="0" err="1" smtClean="0">
                <a:ea typeface="ＭＳ Ｐゴシック" pitchFamily="34" charset="-128"/>
              </a:rPr>
              <a:t>Bullion</a:t>
            </a:r>
            <a:r>
              <a:rPr lang="fr-FR" sz="1900" dirty="0" smtClean="0">
                <a:ea typeface="ＭＳ Ｐゴシック" pitchFamily="34" charset="-128"/>
              </a:rPr>
              <a:t>)</a:t>
            </a:r>
          </a:p>
          <a:p>
            <a:pPr lvl="1" eaLnBrk="1" hangingPunct="1">
              <a:lnSpc>
                <a:spcPct val="90000"/>
              </a:lnSpc>
            </a:pPr>
            <a:endParaRPr lang="fr-FR" sz="1900" dirty="0" smtClean="0">
              <a:ea typeface="ＭＳ Ｐゴシック" pitchFamily="34" charset="-128"/>
            </a:endParaRPr>
          </a:p>
          <a:p>
            <a:pPr lvl="1" eaLnBrk="1" hangingPunct="1">
              <a:lnSpc>
                <a:spcPct val="90000"/>
              </a:lnSpc>
              <a:buNone/>
            </a:pPr>
            <a:endParaRPr lang="fr-FR" sz="1900" dirty="0" smtClean="0">
              <a:ea typeface="ＭＳ Ｐゴシック" pitchFamily="34" charset="-128"/>
            </a:endParaRPr>
          </a:p>
          <a:p>
            <a:endParaRPr lang="fr-FR" dirty="0" smtClean="0">
              <a:ea typeface="ＭＳ Ｐゴシック" pitchFamily="34" charset="-128"/>
            </a:endParaRPr>
          </a:p>
        </p:txBody>
      </p:sp>
      <p:sp>
        <p:nvSpPr>
          <p:cNvPr id="29699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5995B34-DCE3-46E2-BF67-059A98F6BB23}" type="slidenum">
              <a:rPr lang="fr-FR"/>
              <a:pPr/>
              <a:t>11</a:t>
            </a:fld>
            <a:endParaRPr lang="fr-FR"/>
          </a:p>
        </p:txBody>
      </p:sp>
      <p:pic>
        <p:nvPicPr>
          <p:cNvPr id="1026" name="Picture 2" descr="C:\Users\Michael\Desktop\20121217_145739_hd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0152" y="3083369"/>
            <a:ext cx="2581344" cy="34419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re 1"/>
          <p:cNvSpPr>
            <a:spLocks noGrp="1"/>
          </p:cNvSpPr>
          <p:nvPr>
            <p:ph type="title"/>
          </p:nvPr>
        </p:nvSpPr>
        <p:spPr>
          <a:xfrm>
            <a:off x="1331640" y="1124744"/>
            <a:ext cx="7812360" cy="1143000"/>
          </a:xfrm>
        </p:spPr>
        <p:txBody>
          <a:bodyPr/>
          <a:lstStyle/>
          <a:p>
            <a:r>
              <a:rPr lang="fr-FR" dirty="0" smtClean="0">
                <a:ea typeface="ＭＳ Ｐゴシック" pitchFamily="34" charset="-128"/>
              </a:rPr>
              <a:t>Service de fichiers : Baie </a:t>
            </a:r>
            <a:r>
              <a:rPr lang="fr-FR" dirty="0" err="1" smtClean="0">
                <a:ea typeface="ＭＳ Ｐゴシック" pitchFamily="34" charset="-128"/>
              </a:rPr>
              <a:t>Netapp</a:t>
            </a:r>
            <a:endParaRPr lang="fr-FR" dirty="0" smtClean="0">
              <a:ea typeface="ＭＳ Ｐゴシック" pitchFamily="34" charset="-128"/>
            </a:endParaRPr>
          </a:p>
        </p:txBody>
      </p:sp>
      <p:sp>
        <p:nvSpPr>
          <p:cNvPr id="32770" name="Espace réservé du contenu 2"/>
          <p:cNvSpPr>
            <a:spLocks noGrp="1"/>
          </p:cNvSpPr>
          <p:nvPr>
            <p:ph idx="1"/>
          </p:nvPr>
        </p:nvSpPr>
        <p:spPr>
          <a:xfrm>
            <a:off x="1331640" y="2461592"/>
            <a:ext cx="7812360" cy="4495800"/>
          </a:xfrm>
        </p:spPr>
        <p:txBody>
          <a:bodyPr>
            <a:normAutofit/>
          </a:bodyPr>
          <a:lstStyle/>
          <a:p>
            <a:r>
              <a:rPr lang="fr-FR" sz="1800" dirty="0" smtClean="0">
                <a:ea typeface="ＭＳ Ｐゴシック" pitchFamily="34" charset="-128"/>
              </a:rPr>
              <a:t>Technologie NAS</a:t>
            </a:r>
          </a:p>
          <a:p>
            <a:r>
              <a:rPr lang="fr-FR" sz="1800" dirty="0" smtClean="0">
                <a:ea typeface="ＭＳ Ｐゴシック" pitchFamily="34" charset="-128"/>
              </a:rPr>
              <a:t>Hébergement home étudiant, sauvegardes, machines</a:t>
            </a:r>
          </a:p>
          <a:p>
            <a:pPr>
              <a:buNone/>
            </a:pPr>
            <a:r>
              <a:rPr lang="fr-FR" sz="1800" dirty="0" smtClean="0">
                <a:ea typeface="ＭＳ Ｐゴシック" pitchFamily="34" charset="-128"/>
              </a:rPr>
              <a:t>	virtuelles</a:t>
            </a:r>
          </a:p>
          <a:p>
            <a:r>
              <a:rPr lang="fr-FR" sz="1800" dirty="0" smtClean="0">
                <a:ea typeface="ＭＳ Ｐゴシック" pitchFamily="34" charset="-128"/>
              </a:rPr>
              <a:t>Solution hautement sécurisée :</a:t>
            </a:r>
          </a:p>
          <a:p>
            <a:pPr lvl="1"/>
            <a:r>
              <a:rPr lang="fr-FR" sz="1800" dirty="0" smtClean="0">
                <a:ea typeface="ＭＳ Ｐゴシック" pitchFamily="34" charset="-128"/>
              </a:rPr>
              <a:t>Mode cluster (2 </a:t>
            </a:r>
            <a:r>
              <a:rPr lang="fr-FR" sz="1800" dirty="0" err="1" smtClean="0">
                <a:ea typeface="ＭＳ Ｐゴシック" pitchFamily="34" charset="-128"/>
              </a:rPr>
              <a:t>filers</a:t>
            </a:r>
            <a:r>
              <a:rPr lang="fr-FR" sz="1800" dirty="0" smtClean="0">
                <a:ea typeface="ＭＳ Ｐゴシック" pitchFamily="34" charset="-128"/>
              </a:rPr>
              <a:t>)</a:t>
            </a:r>
          </a:p>
          <a:p>
            <a:pPr lvl="1"/>
            <a:r>
              <a:rPr lang="fr-FR" sz="1800" dirty="0" smtClean="0">
                <a:ea typeface="ＭＳ Ｐゴシック" pitchFamily="34" charset="-128"/>
              </a:rPr>
              <a:t>26 To bruts</a:t>
            </a:r>
          </a:p>
          <a:p>
            <a:pPr lvl="1"/>
            <a:r>
              <a:rPr lang="fr-FR" sz="1800" dirty="0" smtClean="0">
                <a:ea typeface="ＭＳ Ｐゴシック" pitchFamily="34" charset="-128"/>
              </a:rPr>
              <a:t>42 disques FC 300Go</a:t>
            </a:r>
          </a:p>
          <a:p>
            <a:pPr lvl="1"/>
            <a:r>
              <a:rPr lang="fr-FR" sz="1800" dirty="0" smtClean="0">
                <a:ea typeface="ＭＳ Ｐゴシック" pitchFamily="34" charset="-128"/>
              </a:rPr>
              <a:t>14 disques SATA 1To</a:t>
            </a:r>
          </a:p>
          <a:p>
            <a:pPr lvl="1"/>
            <a:r>
              <a:rPr lang="fr-FR" sz="1800" dirty="0" smtClean="0">
                <a:ea typeface="ＭＳ Ｐゴシック" pitchFamily="34" charset="-128"/>
              </a:rPr>
              <a:t>Forte tolérance aux pannes</a:t>
            </a:r>
          </a:p>
          <a:p>
            <a:pPr lvl="1"/>
            <a:r>
              <a:rPr lang="fr-FR" sz="1800" dirty="0" smtClean="0">
                <a:ea typeface="ＭＳ Ｐゴシック" pitchFamily="34" charset="-128"/>
              </a:rPr>
              <a:t>Accès possible depuis tous les environnements (Windows, Linux, </a:t>
            </a:r>
            <a:r>
              <a:rPr lang="fr-FR" sz="1800" dirty="0" err="1" smtClean="0">
                <a:ea typeface="ＭＳ Ｐゴシック" pitchFamily="34" charset="-128"/>
              </a:rPr>
              <a:t>MacOS</a:t>
            </a:r>
            <a:r>
              <a:rPr lang="fr-FR" sz="1800" dirty="0" smtClean="0">
                <a:ea typeface="ＭＳ Ｐゴシック" pitchFamily="34" charset="-128"/>
              </a:rPr>
              <a:t>)</a:t>
            </a:r>
          </a:p>
          <a:p>
            <a:r>
              <a:rPr lang="fr-FR" sz="1800" dirty="0" err="1" smtClean="0">
                <a:ea typeface="ＭＳ Ｐゴシック" pitchFamily="34" charset="-128"/>
              </a:rPr>
              <a:t>Snapshots</a:t>
            </a:r>
            <a:r>
              <a:rPr lang="fr-FR" sz="1800" dirty="0" smtClean="0">
                <a:ea typeface="ＭＳ Ｐゴシック" pitchFamily="34" charset="-128"/>
              </a:rPr>
              <a:t> réguliers pour éviter toute perte de données</a:t>
            </a:r>
          </a:p>
          <a:p>
            <a:r>
              <a:rPr lang="fr-FR" sz="1800" dirty="0" smtClean="0">
                <a:ea typeface="ＭＳ Ｐゴシック" pitchFamily="34" charset="-128"/>
              </a:rPr>
              <a:t>Possibilité de récupération immédiate des sauvegardes par les utilisateurs</a:t>
            </a:r>
          </a:p>
        </p:txBody>
      </p:sp>
      <p:sp>
        <p:nvSpPr>
          <p:cNvPr id="32771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455C136-984E-49E8-92CB-7089C44F6AE2}" type="slidenum">
              <a:rPr lang="fr-FR"/>
              <a:pPr/>
              <a:t>12</a:t>
            </a:fld>
            <a:endParaRPr lang="fr-FR"/>
          </a:p>
        </p:txBody>
      </p:sp>
      <p:pic>
        <p:nvPicPr>
          <p:cNvPr id="32772" name="Picture 2" descr="C:\Users\admin\Desktop\UFR IMAG\PHOTOS UFR UFR IMAG POUR DOCUMENTS\images retouchées\netapp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8413" y="2564904"/>
            <a:ext cx="2116075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re 1"/>
          <p:cNvSpPr>
            <a:spLocks noGrp="1"/>
          </p:cNvSpPr>
          <p:nvPr>
            <p:ph type="title"/>
          </p:nvPr>
        </p:nvSpPr>
        <p:spPr>
          <a:xfrm>
            <a:off x="1331640" y="1196107"/>
            <a:ext cx="7812360" cy="720725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ea typeface="ＭＳ Ｐゴシック" pitchFamily="34" charset="-128"/>
              </a:rPr>
              <a:t>Cloud privé </a:t>
            </a:r>
            <a:r>
              <a:rPr lang="fr-FR" altLang="ja-JP" dirty="0" smtClean="0">
                <a:ea typeface="ＭＳ Ｐゴシック" pitchFamily="34" charset="-128"/>
              </a:rPr>
              <a:t>IM</a:t>
            </a:r>
            <a:r>
              <a:rPr lang="fr-FR" altLang="ja-JP" baseline="30000" dirty="0" smtClean="0">
                <a:ea typeface="ＭＳ Ｐゴシック" pitchFamily="34" charset="-128"/>
              </a:rPr>
              <a:t>2</a:t>
            </a:r>
            <a:r>
              <a:rPr lang="fr-FR" altLang="ja-JP" dirty="0" smtClean="0">
                <a:ea typeface="ＭＳ Ｐゴシック" pitchFamily="34" charset="-128"/>
              </a:rPr>
              <a:t>AG</a:t>
            </a:r>
            <a:endParaRPr lang="fr-FR" dirty="0" smtClean="0">
              <a:ea typeface="ＭＳ Ｐゴシック" pitchFamily="34" charset="-128"/>
            </a:endParaRPr>
          </a:p>
        </p:txBody>
      </p:sp>
      <p:sp>
        <p:nvSpPr>
          <p:cNvPr id="31746" name="Espace réservé du contenu 2"/>
          <p:cNvSpPr>
            <a:spLocks noGrp="1"/>
          </p:cNvSpPr>
          <p:nvPr>
            <p:ph idx="1"/>
          </p:nvPr>
        </p:nvSpPr>
        <p:spPr>
          <a:xfrm>
            <a:off x="1584176" y="2060848"/>
            <a:ext cx="7812360" cy="348932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fr-FR" sz="1800" dirty="0" smtClean="0">
                <a:ea typeface="ＭＳ Ｐゴシック" pitchFamily="34" charset="-128"/>
              </a:rPr>
              <a:t>Projet financé par la VPF et PERSYVAL</a:t>
            </a:r>
          </a:p>
          <a:p>
            <a:pPr>
              <a:lnSpc>
                <a:spcPct val="150000"/>
              </a:lnSpc>
            </a:pPr>
            <a:r>
              <a:rPr lang="fr-FR" sz="1800" dirty="0" smtClean="0">
                <a:ea typeface="ＭＳ Ｐゴシック" pitchFamily="34" charset="-128"/>
              </a:rPr>
              <a:t>Objectif : mise à disposition d’infrastructures virtuelles à destination des enseignants et des étudiants</a:t>
            </a:r>
          </a:p>
          <a:p>
            <a:pPr>
              <a:lnSpc>
                <a:spcPct val="150000"/>
              </a:lnSpc>
            </a:pPr>
            <a:r>
              <a:rPr lang="fr-FR" sz="1800" dirty="0" smtClean="0">
                <a:ea typeface="ＭＳ Ｐゴシック" pitchFamily="34" charset="-128"/>
              </a:rPr>
              <a:t>Enseignant responsable du projet :  Noël de Palma </a:t>
            </a:r>
          </a:p>
          <a:p>
            <a:pPr>
              <a:lnSpc>
                <a:spcPct val="150000"/>
              </a:lnSpc>
            </a:pPr>
            <a:r>
              <a:rPr lang="fr-FR" sz="1800" dirty="0" smtClean="0">
                <a:ea typeface="ＭＳ Ｐゴシック" pitchFamily="34" charset="-128"/>
              </a:rPr>
              <a:t>Partenariat avec BULL, solution </a:t>
            </a:r>
            <a:r>
              <a:rPr lang="fr-FR" sz="1800" dirty="0" err="1" smtClean="0">
                <a:ea typeface="ＭＳ Ｐゴシック" pitchFamily="34" charset="-128"/>
              </a:rPr>
              <a:t>vCloud</a:t>
            </a:r>
            <a:r>
              <a:rPr lang="fr-FR" sz="1800" dirty="0" smtClean="0">
                <a:ea typeface="ＭＳ Ｐゴシック" pitchFamily="34" charset="-128"/>
              </a:rPr>
              <a:t>/</a:t>
            </a:r>
            <a:r>
              <a:rPr lang="fr-FR" sz="1800" dirty="0" err="1" smtClean="0">
                <a:ea typeface="ＭＳ Ｐゴシック" pitchFamily="34" charset="-128"/>
              </a:rPr>
              <a:t>vSphere</a:t>
            </a:r>
            <a:r>
              <a:rPr lang="fr-FR" sz="1800" dirty="0" smtClean="0">
                <a:ea typeface="ＭＳ Ｐゴシック" pitchFamily="34" charset="-128"/>
              </a:rPr>
              <a:t> de </a:t>
            </a:r>
            <a:r>
              <a:rPr lang="fr-FR" sz="1800" dirty="0" err="1" smtClean="0">
                <a:ea typeface="ＭＳ Ｐゴシック" pitchFamily="34" charset="-128"/>
              </a:rPr>
              <a:t>VMWare</a:t>
            </a:r>
            <a:endParaRPr lang="fr-FR" sz="1800" dirty="0" smtClean="0">
              <a:ea typeface="ＭＳ Ｐゴシック" pitchFamily="34" charset="-128"/>
            </a:endParaRPr>
          </a:p>
          <a:p>
            <a:pPr>
              <a:lnSpc>
                <a:spcPct val="150000"/>
              </a:lnSpc>
            </a:pPr>
            <a:r>
              <a:rPr lang="fr-FR" sz="1800" dirty="0" smtClean="0">
                <a:ea typeface="ＭＳ Ｐゴシック" pitchFamily="34" charset="-128"/>
              </a:rPr>
              <a:t>Acquisition de 2 serveurs </a:t>
            </a:r>
            <a:r>
              <a:rPr lang="fr-FR" sz="1800" dirty="0" err="1" smtClean="0">
                <a:ea typeface="ＭＳ Ｐゴシック" pitchFamily="34" charset="-128"/>
              </a:rPr>
              <a:t>Bullion</a:t>
            </a:r>
            <a:endParaRPr lang="fr-FR" sz="1800" dirty="0" smtClean="0">
              <a:ea typeface="ＭＳ Ｐゴシック" pitchFamily="34" charset="-128"/>
            </a:endParaRPr>
          </a:p>
        </p:txBody>
      </p:sp>
      <p:sp>
        <p:nvSpPr>
          <p:cNvPr id="31747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DCB266F-9A09-4F24-9114-F3F523BF35CD}" type="slidenum">
              <a:rPr lang="fr-FR"/>
              <a:pPr/>
              <a:t>13</a:t>
            </a:fld>
            <a:endParaRPr lang="fr-FR"/>
          </a:p>
        </p:txBody>
      </p:sp>
      <p:pic>
        <p:nvPicPr>
          <p:cNvPr id="2050" name="Picture 2" descr="http://www.bull.com.pl/documents/57664/63223/main-visual.jpg/e23d493c-dda4-4553-a108-fd921ac89b38?t=1366955017845"/>
          <p:cNvPicPr>
            <a:picLocks noChangeAspect="1" noChangeArrowheads="1"/>
          </p:cNvPicPr>
          <p:nvPr/>
        </p:nvPicPr>
        <p:blipFill>
          <a:blip r:embed="rId2" cstate="print"/>
          <a:srcRect l="33762" r="7467"/>
          <a:stretch>
            <a:fillRect/>
          </a:stretch>
        </p:blipFill>
        <p:spPr bwMode="auto">
          <a:xfrm>
            <a:off x="5436096" y="4509120"/>
            <a:ext cx="3026430" cy="182648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re 1"/>
          <p:cNvSpPr>
            <a:spLocks noGrp="1"/>
          </p:cNvSpPr>
          <p:nvPr>
            <p:ph type="title"/>
          </p:nvPr>
        </p:nvSpPr>
        <p:spPr>
          <a:xfrm>
            <a:off x="1331640" y="1124744"/>
            <a:ext cx="7812360" cy="1143000"/>
          </a:xfrm>
        </p:spPr>
        <p:txBody>
          <a:bodyPr>
            <a:normAutofit/>
          </a:bodyPr>
          <a:lstStyle/>
          <a:p>
            <a:r>
              <a:rPr lang="fr-FR" dirty="0" smtClean="0">
                <a:ea typeface="ＭＳ Ｐゴシック" pitchFamily="34" charset="-128"/>
              </a:rPr>
              <a:t>Compte AGALAN (étudiants)</a:t>
            </a:r>
          </a:p>
        </p:txBody>
      </p:sp>
      <p:sp>
        <p:nvSpPr>
          <p:cNvPr id="34818" name="Espace réservé du contenu 2"/>
          <p:cNvSpPr>
            <a:spLocks noGrp="1"/>
          </p:cNvSpPr>
          <p:nvPr>
            <p:ph idx="1"/>
          </p:nvPr>
        </p:nvSpPr>
        <p:spPr>
          <a:xfrm>
            <a:off x="1403648" y="2434357"/>
            <a:ext cx="7812360" cy="4090987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80000"/>
              </a:lnSpc>
              <a:buNone/>
            </a:pPr>
            <a:r>
              <a:rPr lang="fr-FR" sz="1800" b="1" dirty="0" smtClean="0">
                <a:ea typeface="ＭＳ Ｐゴシック" pitchFamily="34" charset="-128"/>
              </a:rPr>
              <a:t>A l’</a:t>
            </a:r>
            <a:r>
              <a:rPr lang="fr-FR" altLang="ja-JP" sz="1800" b="1" dirty="0" smtClean="0">
                <a:ea typeface="ＭＳ Ｐゴシック" pitchFamily="34" charset="-128"/>
              </a:rPr>
              <a:t>inscription :</a:t>
            </a:r>
          </a:p>
          <a:p>
            <a:pPr eaLnBrk="1" hangingPunct="1">
              <a:lnSpc>
                <a:spcPct val="80000"/>
              </a:lnSpc>
              <a:buNone/>
            </a:pPr>
            <a:endParaRPr lang="fr-FR" altLang="ja-JP" sz="1800" b="1" dirty="0" smtClean="0">
              <a:ea typeface="ＭＳ Ｐゴシック" pitchFamily="34" charset="-128"/>
            </a:endParaRPr>
          </a:p>
          <a:p>
            <a:pPr lvl="2">
              <a:lnSpc>
                <a:spcPct val="80000"/>
              </a:lnSpc>
            </a:pPr>
            <a:r>
              <a:rPr lang="fr-FR" sz="1600" dirty="0" smtClean="0">
                <a:ea typeface="ＭＳ Ｐゴシック" pitchFamily="34" charset="-128"/>
              </a:rPr>
              <a:t>Login sur carte d</a:t>
            </a:r>
            <a:r>
              <a:rPr lang="ja-JP" altLang="fr-FR" sz="1600" dirty="0" smtClean="0">
                <a:ea typeface="ＭＳ Ｐゴシック" pitchFamily="34" charset="-128"/>
              </a:rPr>
              <a:t>’</a:t>
            </a:r>
            <a:r>
              <a:rPr lang="fr-FR" altLang="ja-JP" sz="1600" dirty="0" smtClean="0">
                <a:ea typeface="ＭＳ Ｐゴシック" pitchFamily="34" charset="-128"/>
              </a:rPr>
              <a:t>étudiant</a:t>
            </a:r>
          </a:p>
          <a:p>
            <a:pPr lvl="2">
              <a:lnSpc>
                <a:spcPct val="80000"/>
              </a:lnSpc>
            </a:pPr>
            <a:r>
              <a:rPr lang="fr-FR" sz="1600" dirty="0" smtClean="0">
                <a:ea typeface="ＭＳ Ｐゴシック" pitchFamily="34" charset="-128"/>
              </a:rPr>
              <a:t>Mot de passe sur certificat administratif</a:t>
            </a:r>
          </a:p>
          <a:p>
            <a:pPr lvl="2">
              <a:lnSpc>
                <a:spcPct val="80000"/>
              </a:lnSpc>
            </a:pPr>
            <a:r>
              <a:rPr lang="fr-FR" sz="1600" dirty="0" smtClean="0">
                <a:ea typeface="ＭＳ Ｐゴシック" pitchFamily="34" charset="-128"/>
              </a:rPr>
              <a:t>Compte unique pour tout l’</a:t>
            </a:r>
            <a:r>
              <a:rPr lang="fr-FR" altLang="ja-JP" sz="1600" dirty="0" smtClean="0">
                <a:ea typeface="ＭＳ Ｐゴシック" pitchFamily="34" charset="-128"/>
              </a:rPr>
              <a:t>établissement</a:t>
            </a:r>
          </a:p>
          <a:p>
            <a:pPr lvl="1" eaLnBrk="1" hangingPunct="1">
              <a:lnSpc>
                <a:spcPct val="80000"/>
              </a:lnSpc>
              <a:buNone/>
            </a:pPr>
            <a:endParaRPr lang="fr-FR" altLang="ja-JP" sz="1800" dirty="0" smtClean="0">
              <a:ea typeface="ＭＳ Ｐゴシック" pitchFamily="34" charset="-128"/>
            </a:endParaRPr>
          </a:p>
          <a:p>
            <a:pPr algn="ctr" eaLnBrk="1" hangingPunct="1">
              <a:lnSpc>
                <a:spcPct val="80000"/>
              </a:lnSpc>
              <a:buNone/>
            </a:pPr>
            <a:endParaRPr lang="fr-FR" sz="1800" dirty="0" smtClean="0">
              <a:ea typeface="ＭＳ Ｐゴシック" pitchFamily="34" charset="-128"/>
            </a:endParaRPr>
          </a:p>
          <a:p>
            <a:pPr algn="ctr" eaLnBrk="1" hangingPunct="1">
              <a:lnSpc>
                <a:spcPct val="80000"/>
              </a:lnSpc>
              <a:buNone/>
            </a:pPr>
            <a:r>
              <a:rPr lang="fr-FR" sz="1946" b="1" dirty="0" smtClean="0">
                <a:solidFill>
                  <a:srgbClr val="FF0000"/>
                </a:solidFill>
                <a:ea typeface="ＭＳ Ｐゴシック" pitchFamily="34" charset="-128"/>
              </a:rPr>
              <a:t>Mot de passe de 10 caractères minimum à changer régulièrement (1 fois/mois)</a:t>
            </a:r>
          </a:p>
          <a:p>
            <a:pPr eaLnBrk="1" hangingPunct="1">
              <a:lnSpc>
                <a:spcPct val="80000"/>
              </a:lnSpc>
              <a:buNone/>
            </a:pPr>
            <a:endParaRPr lang="fr-FR" sz="1800" dirty="0" smtClean="0">
              <a:ea typeface="ＭＳ Ｐゴシック" pitchFamily="34" charset="-128"/>
            </a:endParaRPr>
          </a:p>
          <a:p>
            <a:pPr eaLnBrk="1" hangingPunct="1">
              <a:lnSpc>
                <a:spcPct val="80000"/>
              </a:lnSpc>
              <a:buNone/>
            </a:pPr>
            <a:endParaRPr lang="fr-FR" sz="1800" dirty="0" smtClean="0">
              <a:ea typeface="ＭＳ Ｐゴシック" pitchFamily="34" charset="-128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fr-FR" sz="1800" b="1" dirty="0" smtClean="0">
                <a:ea typeface="ＭＳ Ｐゴシック" pitchFamily="34" charset="-128"/>
              </a:rPr>
              <a:t>Gestion des comptes</a:t>
            </a:r>
          </a:p>
          <a:p>
            <a:pPr eaLnBrk="1" hangingPunct="1">
              <a:lnSpc>
                <a:spcPct val="80000"/>
              </a:lnSpc>
              <a:buNone/>
            </a:pPr>
            <a:endParaRPr lang="fr-FR" sz="1600" b="1" u="sng" dirty="0" smtClean="0">
              <a:ea typeface="ＭＳ Ｐゴシック" pitchFamily="34" charset="-128"/>
              <a:hlinkClick r:id="rId2"/>
            </a:endParaRPr>
          </a:p>
          <a:p>
            <a:pPr lvl="1">
              <a:lnSpc>
                <a:spcPct val="80000"/>
              </a:lnSpc>
              <a:buFont typeface="Arial"/>
              <a:buChar char="•"/>
            </a:pPr>
            <a:r>
              <a:rPr lang="fr-FR" sz="1730" u="sng" dirty="0" smtClean="0">
                <a:ea typeface="ＭＳ Ｐゴシック" pitchFamily="34" charset="-128"/>
                <a:hlinkClick r:id="rId2"/>
              </a:rPr>
              <a:t>https://proxagalan.grenet.fr/ganujf/ujf/webAgalan.Accueil</a:t>
            </a:r>
            <a:endParaRPr lang="fr-FR" sz="1730" u="sng" dirty="0" smtClean="0">
              <a:ea typeface="ＭＳ Ｐゴシック" pitchFamily="34" charset="-128"/>
            </a:endParaRPr>
          </a:p>
          <a:p>
            <a:pPr eaLnBrk="1" hangingPunct="1">
              <a:lnSpc>
                <a:spcPct val="80000"/>
              </a:lnSpc>
              <a:buNone/>
            </a:pPr>
            <a:endParaRPr lang="fr-FR" sz="1600" u="sng" dirty="0" smtClean="0">
              <a:ea typeface="ＭＳ Ｐゴシック" pitchFamily="34" charset="-128"/>
            </a:endParaRPr>
          </a:p>
          <a:p>
            <a:pPr>
              <a:lnSpc>
                <a:spcPct val="80000"/>
              </a:lnSpc>
              <a:buNone/>
            </a:pPr>
            <a:r>
              <a:rPr lang="fr-FR" sz="1800" dirty="0" smtClean="0">
                <a:ea typeface="ＭＳ Ｐゴシック" pitchFamily="34" charset="-128"/>
              </a:rPr>
              <a:t>		Accès avec le numéro étudiant, le numéro INE et la date de naissance :</a:t>
            </a:r>
          </a:p>
          <a:p>
            <a:pPr>
              <a:lnSpc>
                <a:spcPct val="80000"/>
              </a:lnSpc>
              <a:buNone/>
            </a:pPr>
            <a:endParaRPr lang="fr-FR" altLang="ja-JP" sz="1800" dirty="0" smtClean="0">
              <a:ea typeface="ＭＳ Ｐゴシック" pitchFamily="34" charset="-128"/>
            </a:endParaRPr>
          </a:p>
          <a:p>
            <a:pPr lvl="3">
              <a:lnSpc>
                <a:spcPct val="80000"/>
              </a:lnSpc>
            </a:pPr>
            <a:r>
              <a:rPr lang="fr-FR" sz="1900" dirty="0" smtClean="0">
                <a:ea typeface="ＭＳ Ｐゴシック" pitchFamily="34" charset="-128"/>
              </a:rPr>
              <a:t>Récupération mot de passe</a:t>
            </a:r>
          </a:p>
          <a:p>
            <a:pPr lvl="3">
              <a:lnSpc>
                <a:spcPct val="80000"/>
              </a:lnSpc>
            </a:pPr>
            <a:r>
              <a:rPr lang="fr-FR" sz="1900" dirty="0" smtClean="0">
                <a:ea typeface="ＭＳ Ｐゴシック" pitchFamily="34" charset="-128"/>
              </a:rPr>
              <a:t>Changement mot de passe</a:t>
            </a:r>
          </a:p>
          <a:p>
            <a:pPr lvl="3">
              <a:lnSpc>
                <a:spcPct val="80000"/>
              </a:lnSpc>
            </a:pPr>
            <a:r>
              <a:rPr lang="fr-FR" sz="1900" dirty="0" smtClean="0">
                <a:ea typeface="ＭＳ Ｐゴシック" pitchFamily="34" charset="-128"/>
              </a:rPr>
              <a:t>Sécurisation mot de passe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fr-FR" sz="1800" dirty="0" smtClean="0">
              <a:ea typeface="ＭＳ Ｐゴシック" pitchFamily="34" charset="-128"/>
            </a:endParaRPr>
          </a:p>
          <a:p>
            <a:endParaRPr lang="fr-FR" sz="1800" dirty="0" smtClean="0">
              <a:ea typeface="ＭＳ Ｐゴシック" pitchFamily="34" charset="-128"/>
            </a:endParaRPr>
          </a:p>
        </p:txBody>
      </p:sp>
      <p:sp>
        <p:nvSpPr>
          <p:cNvPr id="34819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8264C6D-D0AC-48C5-B441-61F623F827F4}" type="slidenum">
              <a:rPr lang="fr-FR"/>
              <a:pPr/>
              <a:t>14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re 1"/>
          <p:cNvSpPr>
            <a:spLocks noGrp="1"/>
          </p:cNvSpPr>
          <p:nvPr>
            <p:ph type="title"/>
          </p:nvPr>
        </p:nvSpPr>
        <p:spPr>
          <a:xfrm>
            <a:off x="1331640" y="1124744"/>
            <a:ext cx="7812360" cy="1143000"/>
          </a:xfrm>
        </p:spPr>
        <p:txBody>
          <a:bodyPr/>
          <a:lstStyle/>
          <a:p>
            <a:r>
              <a:rPr lang="fr-FR" dirty="0" smtClean="0">
                <a:ea typeface="ＭＳ Ｐゴシック" pitchFamily="34" charset="-128"/>
              </a:rPr>
              <a:t>Ressources</a:t>
            </a:r>
          </a:p>
        </p:txBody>
      </p:sp>
      <p:sp>
        <p:nvSpPr>
          <p:cNvPr id="35842" name="Espace réservé du contenu 2"/>
          <p:cNvSpPr>
            <a:spLocks noGrp="1"/>
          </p:cNvSpPr>
          <p:nvPr>
            <p:ph idx="1"/>
          </p:nvPr>
        </p:nvSpPr>
        <p:spPr>
          <a:xfrm>
            <a:off x="1331640" y="2380828"/>
            <a:ext cx="7812360" cy="4000500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fr-FR" sz="2000" dirty="0" smtClean="0">
                <a:ea typeface="ＭＳ Ｐゴシック" pitchFamily="34" charset="-128"/>
              </a:rPr>
              <a:t>Pendant la durée de validité de votre compte, vous disposez :</a:t>
            </a:r>
          </a:p>
          <a:p>
            <a:pPr lvl="1" eaLnBrk="1" hangingPunct="1"/>
            <a:r>
              <a:rPr lang="fr-FR" sz="2000" dirty="0" smtClean="0">
                <a:ea typeface="ＭＳ Ｐゴシック" pitchFamily="34" charset="-128"/>
              </a:rPr>
              <a:t>D’un compte informatique </a:t>
            </a:r>
          </a:p>
          <a:p>
            <a:pPr lvl="1" eaLnBrk="1" hangingPunct="1"/>
            <a:r>
              <a:rPr lang="fr-FR" sz="2000" dirty="0" smtClean="0">
                <a:ea typeface="ＭＳ Ｐゴシック" pitchFamily="34" charset="-128"/>
              </a:rPr>
              <a:t>D’une adresse mail :</a:t>
            </a:r>
          </a:p>
          <a:p>
            <a:pPr lvl="2" eaLnBrk="1" hangingPunct="1"/>
            <a:r>
              <a:rPr lang="fr-FR" sz="2000" dirty="0" smtClean="0">
                <a:ea typeface="ＭＳ Ｐゴシック" pitchFamily="34" charset="-128"/>
                <a:hlinkClick r:id="rId2"/>
              </a:rPr>
              <a:t>Prenom.Nom@e.ujf-grenoble.fr</a:t>
            </a:r>
            <a:r>
              <a:rPr lang="fr-FR" sz="2000" dirty="0" smtClean="0">
                <a:ea typeface="ＭＳ Ｐゴシック" pitchFamily="34" charset="-128"/>
              </a:rPr>
              <a:t> (étudiant)</a:t>
            </a:r>
          </a:p>
          <a:p>
            <a:pPr lvl="2"/>
            <a:r>
              <a:rPr lang="fr-FR" sz="2000" dirty="0" smtClean="0">
                <a:ea typeface="ＭＳ Ｐゴシック" pitchFamily="34" charset="-128"/>
                <a:hlinkClick r:id="rId3"/>
              </a:rPr>
              <a:t>Prenom.Nom@ujf-grenoble.fr</a:t>
            </a:r>
            <a:r>
              <a:rPr lang="fr-FR" sz="2000" dirty="0" smtClean="0">
                <a:ea typeface="ＭＳ Ｐゴシック" pitchFamily="34" charset="-128"/>
              </a:rPr>
              <a:t> (personnel et enseignant)</a:t>
            </a:r>
          </a:p>
          <a:p>
            <a:pPr lvl="2"/>
            <a:r>
              <a:rPr lang="fr-FR" sz="2000" b="1" dirty="0" smtClean="0">
                <a:solidFill>
                  <a:srgbClr val="FF0000"/>
                </a:solidFill>
                <a:ea typeface="ＭＳ Ｐゴシック" pitchFamily="34" charset="-128"/>
              </a:rPr>
              <a:t>C’est votre adresse de contact officielle</a:t>
            </a:r>
          </a:p>
          <a:p>
            <a:pPr lvl="2"/>
            <a:r>
              <a:rPr lang="fr-FR" sz="2000" b="1" dirty="0" smtClean="0">
                <a:solidFill>
                  <a:srgbClr val="FF0000"/>
                </a:solidFill>
                <a:ea typeface="ＭＳ Ｐゴシック" pitchFamily="34" charset="-128"/>
              </a:rPr>
              <a:t>Redirection possible sur votre adresse personnelle, mais il est impératif d’utiliser cette adresse pour la communication avec l’université</a:t>
            </a:r>
          </a:p>
          <a:p>
            <a:pPr lvl="2" eaLnBrk="1" hangingPunct="1"/>
            <a:endParaRPr lang="fr-FR" sz="2000" dirty="0" smtClean="0">
              <a:ea typeface="ＭＳ Ｐゴシック" pitchFamily="34" charset="-128"/>
            </a:endParaRPr>
          </a:p>
          <a:p>
            <a:pPr lvl="1" eaLnBrk="1" hangingPunct="1"/>
            <a:r>
              <a:rPr lang="fr-FR" sz="2000" dirty="0" smtClean="0">
                <a:ea typeface="ＭＳ Ｐゴシック" pitchFamily="34" charset="-128"/>
              </a:rPr>
              <a:t>De 5 Go </a:t>
            </a:r>
            <a:r>
              <a:rPr lang="fr-FR" altLang="ja-JP" sz="2000" dirty="0" smtClean="0">
                <a:ea typeface="ＭＳ Ｐゴシック" pitchFamily="34" charset="-128"/>
              </a:rPr>
              <a:t>de stockage sur le service de fichiers :</a:t>
            </a:r>
          </a:p>
          <a:p>
            <a:pPr lvl="2" eaLnBrk="1" hangingPunct="1">
              <a:buFont typeface="Arial" pitchFamily="34" charset="0"/>
              <a:buNone/>
            </a:pPr>
            <a:r>
              <a:rPr lang="fr-FR" sz="2000" dirty="0" smtClean="0">
                <a:ea typeface="ＭＳ Ｐゴシック" pitchFamily="34" charset="-128"/>
              </a:rPr>
              <a:t>	Espace accessible depuis toutes les machines :</a:t>
            </a:r>
          </a:p>
          <a:p>
            <a:pPr lvl="3" eaLnBrk="1" hangingPunct="1"/>
            <a:r>
              <a:rPr lang="fr-FR" dirty="0" smtClean="0">
                <a:ea typeface="ＭＳ Ｐゴシック" pitchFamily="34" charset="-128"/>
              </a:rPr>
              <a:t>Répertoires /u/a/login … /u/z/login sous Linux</a:t>
            </a:r>
          </a:p>
          <a:p>
            <a:pPr lvl="3" eaLnBrk="1" hangingPunct="1"/>
            <a:r>
              <a:rPr lang="fr-FR" dirty="0" smtClean="0">
                <a:ea typeface="ＭＳ Ｐゴシック" pitchFamily="34" charset="-128"/>
              </a:rPr>
              <a:t>Lecteur réseau Z: sous Windows</a:t>
            </a:r>
          </a:p>
          <a:p>
            <a:endParaRPr lang="fr-FR" sz="2000" dirty="0" smtClean="0">
              <a:ea typeface="ＭＳ Ｐゴシック" pitchFamily="34" charset="-128"/>
            </a:endParaRPr>
          </a:p>
        </p:txBody>
      </p:sp>
      <p:sp>
        <p:nvSpPr>
          <p:cNvPr id="35843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F298354-47EB-4AC3-90F6-2B58946D8BC9}" type="slidenum">
              <a:rPr lang="fr-FR"/>
              <a:pPr/>
              <a:t>15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re 1"/>
          <p:cNvSpPr>
            <a:spLocks noGrp="1"/>
          </p:cNvSpPr>
          <p:nvPr>
            <p:ph type="title"/>
          </p:nvPr>
        </p:nvSpPr>
        <p:spPr>
          <a:xfrm>
            <a:off x="1331640" y="1070248"/>
            <a:ext cx="7812360" cy="990600"/>
          </a:xfrm>
        </p:spPr>
        <p:txBody>
          <a:bodyPr/>
          <a:lstStyle/>
          <a:p>
            <a:r>
              <a:rPr lang="fr-FR" dirty="0" smtClean="0">
                <a:ea typeface="ＭＳ Ｐゴシック" pitchFamily="34" charset="-128"/>
              </a:rPr>
              <a:t>Listes de diffusion </a:t>
            </a:r>
          </a:p>
        </p:txBody>
      </p:sp>
      <p:sp>
        <p:nvSpPr>
          <p:cNvPr id="36866" name="Espace réservé du contenu 2"/>
          <p:cNvSpPr>
            <a:spLocks noGrp="1"/>
          </p:cNvSpPr>
          <p:nvPr>
            <p:ph idx="1"/>
          </p:nvPr>
        </p:nvSpPr>
        <p:spPr>
          <a:xfrm>
            <a:off x="1295400" y="2288232"/>
            <a:ext cx="8193360" cy="5029200"/>
          </a:xfrm>
        </p:spPr>
        <p:txBody>
          <a:bodyPr>
            <a:noAutofit/>
          </a:bodyPr>
          <a:lstStyle/>
          <a:p>
            <a:r>
              <a:rPr lang="fr-FR" sz="1600" dirty="0" smtClean="0">
                <a:ea typeface="ＭＳ Ｐゴシック" pitchFamily="34" charset="-128"/>
              </a:rPr>
              <a:t>Listes de diffusion étudiantes (privées et modérées) :</a:t>
            </a:r>
          </a:p>
          <a:p>
            <a:pPr>
              <a:buNone/>
            </a:pPr>
            <a:r>
              <a:rPr lang="fr-FR" sz="1600" dirty="0" smtClean="0">
                <a:ea typeface="ＭＳ Ｐゴシック" pitchFamily="34" charset="-128"/>
              </a:rPr>
              <a:t>	   </a:t>
            </a:r>
            <a:r>
              <a:rPr lang="fr-FR" sz="1600" b="1" dirty="0" smtClean="0">
                <a:ea typeface="ＭＳ Ｐゴシック" pitchFamily="34" charset="-128"/>
                <a:hlinkClick r:id="rId2"/>
              </a:rPr>
              <a:t>etu-2015-im2ag-</a:t>
            </a:r>
            <a:r>
              <a:rPr lang="fr-FR" sz="1600" b="1" i="1" dirty="0" smtClean="0">
                <a:ea typeface="ＭＳ Ｐゴシック" pitchFamily="34" charset="-128"/>
                <a:hlinkClick r:id="rId2"/>
              </a:rPr>
              <a:t>filiere</a:t>
            </a:r>
            <a:r>
              <a:rPr lang="fr-FR" sz="1600" b="1" dirty="0" smtClean="0">
                <a:ea typeface="ＭＳ Ｐゴシック" pitchFamily="34" charset="-128"/>
                <a:hlinkClick r:id="rId2"/>
              </a:rPr>
              <a:t>@ujf-grenoble.fr</a:t>
            </a:r>
            <a:endParaRPr lang="fr-FR" sz="1600" b="1" dirty="0" smtClean="0">
              <a:ea typeface="ＭＳ Ｐゴシック" pitchFamily="34" charset="-128"/>
            </a:endParaRPr>
          </a:p>
          <a:p>
            <a:pPr lvl="1">
              <a:buFont typeface="Arial" pitchFamily="34" charset="0"/>
              <a:buNone/>
            </a:pPr>
            <a:r>
              <a:rPr lang="fr-FR" sz="1600" dirty="0" smtClean="0">
                <a:ea typeface="ＭＳ Ｐゴシック" pitchFamily="34" charset="-128"/>
                <a:hlinkClick r:id="rId3"/>
              </a:rPr>
              <a:t>etu-2015-im2ag-l3_math</a:t>
            </a:r>
            <a:endParaRPr lang="fr-FR" sz="1600" dirty="0" smtClean="0">
              <a:ea typeface="ＭＳ Ｐゴシック" pitchFamily="34" charset="-128"/>
            </a:endParaRPr>
          </a:p>
          <a:p>
            <a:pPr lvl="1">
              <a:buFont typeface="Arial" pitchFamily="34" charset="0"/>
              <a:buNone/>
            </a:pPr>
            <a:r>
              <a:rPr lang="fr-FR" sz="1600" dirty="0" smtClean="0">
                <a:ea typeface="ＭＳ Ｐゴシック" pitchFamily="34" charset="-128"/>
                <a:hlinkClick r:id="rId4"/>
              </a:rPr>
              <a:t>etu-2015-im2ag-m1_info</a:t>
            </a:r>
            <a:endParaRPr lang="fr-FR" sz="1600" dirty="0" smtClean="0">
              <a:ea typeface="ＭＳ Ｐゴシック" pitchFamily="34" charset="-128"/>
            </a:endParaRPr>
          </a:p>
          <a:p>
            <a:pPr lvl="1">
              <a:buFont typeface="Arial" pitchFamily="34" charset="0"/>
              <a:buNone/>
            </a:pPr>
            <a:r>
              <a:rPr lang="fr-FR" sz="1600" dirty="0" smtClean="0">
                <a:ea typeface="ＭＳ Ｐゴシック" pitchFamily="34" charset="-128"/>
                <a:hlinkClick r:id="rId5"/>
              </a:rPr>
              <a:t>etu-2015-im2ag-m1_mai</a:t>
            </a:r>
            <a:r>
              <a:rPr lang="fr-FR" sz="1600" dirty="0" smtClean="0">
                <a:ea typeface="ＭＳ Ｐゴシック" pitchFamily="34" charset="-128"/>
              </a:rPr>
              <a:t> …</a:t>
            </a:r>
          </a:p>
          <a:p>
            <a:pPr lvl="1">
              <a:buFont typeface="Arial" pitchFamily="34" charset="0"/>
              <a:buNone/>
            </a:pPr>
            <a:endParaRPr lang="fr-FR" sz="1600" dirty="0" smtClean="0">
              <a:ea typeface="ＭＳ Ｐゴシック" pitchFamily="34" charset="-128"/>
            </a:endParaRPr>
          </a:p>
          <a:p>
            <a:r>
              <a:rPr lang="fr-FR" sz="1600" dirty="0" smtClean="0">
                <a:ea typeface="ＭＳ Ｐゴシック" pitchFamily="34" charset="-128"/>
              </a:rPr>
              <a:t>Listes remplies automatiquement en début d’année, mais possibilité d’ajout de membre manuellement en contactant le service RH.</a:t>
            </a:r>
          </a:p>
          <a:p>
            <a:endParaRPr lang="fr-FR" sz="1600" dirty="0" smtClean="0">
              <a:ea typeface="ＭＳ Ｐゴシック" pitchFamily="34" charset="-128"/>
            </a:endParaRPr>
          </a:p>
          <a:p>
            <a:r>
              <a:rPr lang="fr-FR" sz="1600" dirty="0" smtClean="0">
                <a:ea typeface="ＭＳ Ｐゴシック" pitchFamily="34" charset="-128"/>
              </a:rPr>
              <a:t>Tous les membres de la liste peuvent poster librement, tous les autres sont modérés. </a:t>
            </a:r>
          </a:p>
          <a:p>
            <a:endParaRPr lang="fr-FR" sz="1600" dirty="0" smtClean="0">
              <a:ea typeface="ＭＳ Ｐゴシック" pitchFamily="34" charset="-128"/>
            </a:endParaRPr>
          </a:p>
          <a:p>
            <a:r>
              <a:rPr lang="fr-FR" sz="1600" dirty="0" smtClean="0">
                <a:ea typeface="ＭＳ Ｐゴシック" pitchFamily="34" charset="-128"/>
              </a:rPr>
              <a:t>Toutes les listes sur </a:t>
            </a:r>
            <a:r>
              <a:rPr lang="fr-FR" sz="1600" dirty="0" smtClean="0">
                <a:ea typeface="ＭＳ Ｐゴシック" pitchFamily="34" charset="-128"/>
                <a:hlinkClick r:id="rId6"/>
              </a:rPr>
              <a:t>http://ufrim2ag.ujf-grenoble.fr/spip.php?rubrique184</a:t>
            </a:r>
            <a:endParaRPr lang="fr-FR" sz="1600" dirty="0" smtClean="0">
              <a:ea typeface="ＭＳ Ｐゴシック" pitchFamily="34" charset="-128"/>
            </a:endParaRPr>
          </a:p>
          <a:p>
            <a:pPr>
              <a:buFont typeface="Arial" pitchFamily="34" charset="0"/>
              <a:buNone/>
            </a:pPr>
            <a:r>
              <a:rPr lang="fr-FR" sz="1600" dirty="0" smtClean="0">
                <a:ea typeface="ＭＳ Ｐゴシック" pitchFamily="34" charset="-128"/>
              </a:rPr>
              <a:t> </a:t>
            </a:r>
          </a:p>
        </p:txBody>
      </p:sp>
      <p:sp>
        <p:nvSpPr>
          <p:cNvPr id="36867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0BBB556-5C77-4802-BC02-502C55832ACD}" type="slidenum">
              <a:rPr lang="fr-FR"/>
              <a:pPr/>
              <a:t>16</a:t>
            </a:fld>
            <a:endParaRPr lang="fr-FR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re 1"/>
          <p:cNvSpPr>
            <a:spLocks noGrp="1"/>
          </p:cNvSpPr>
          <p:nvPr>
            <p:ph type="title"/>
          </p:nvPr>
        </p:nvSpPr>
        <p:spPr>
          <a:xfrm>
            <a:off x="1331640" y="1124744"/>
            <a:ext cx="7812360" cy="1143000"/>
          </a:xfrm>
        </p:spPr>
        <p:txBody>
          <a:bodyPr/>
          <a:lstStyle/>
          <a:p>
            <a:r>
              <a:rPr lang="fr-FR" dirty="0" smtClean="0">
                <a:ea typeface="ＭＳ Ｐゴシック" pitchFamily="34" charset="-128"/>
              </a:rPr>
              <a:t>Les impressions</a:t>
            </a:r>
          </a:p>
        </p:txBody>
      </p:sp>
      <p:sp>
        <p:nvSpPr>
          <p:cNvPr id="38914" name="Espace réservé du contenu 2"/>
          <p:cNvSpPr>
            <a:spLocks noGrp="1"/>
          </p:cNvSpPr>
          <p:nvPr>
            <p:ph idx="1"/>
          </p:nvPr>
        </p:nvSpPr>
        <p:spPr>
          <a:xfrm>
            <a:off x="1331640" y="2339677"/>
            <a:ext cx="7812360" cy="4257675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fr-FR" sz="2400" dirty="0" smtClean="0">
                <a:ea typeface="ＭＳ Ｐゴシック" pitchFamily="34" charset="-128"/>
              </a:rPr>
              <a:t>Pool de 2 imprimantes (</a:t>
            </a:r>
            <a:r>
              <a:rPr lang="fr-FR" sz="2400" dirty="0" err="1" smtClean="0">
                <a:ea typeface="ＭＳ Ｐゴシック" pitchFamily="34" charset="-128"/>
              </a:rPr>
              <a:t>Kyocera</a:t>
            </a:r>
            <a:r>
              <a:rPr lang="fr-FR" sz="2400" dirty="0" smtClean="0">
                <a:ea typeface="ＭＳ Ｐゴシック" pitchFamily="34" charset="-128"/>
              </a:rPr>
              <a:t> 30 p/m) situées au deuxième étage :</a:t>
            </a:r>
          </a:p>
          <a:p>
            <a:pPr lvl="1" eaLnBrk="1" hangingPunct="1">
              <a:lnSpc>
                <a:spcPct val="90000"/>
              </a:lnSpc>
            </a:pPr>
            <a:r>
              <a:rPr lang="fr-FR" sz="2400" dirty="0" smtClean="0">
                <a:ea typeface="ＭＳ Ｐゴシック" pitchFamily="34" charset="-128"/>
              </a:rPr>
              <a:t>Nom : </a:t>
            </a:r>
            <a:r>
              <a:rPr lang="fr-FR" sz="2400" dirty="0" err="1" smtClean="0">
                <a:ea typeface="ＭＳ Ｐゴシック" pitchFamily="34" charset="-128"/>
              </a:rPr>
              <a:t>imprimantes_tp</a:t>
            </a:r>
            <a:endParaRPr lang="fr-FR" sz="2400" dirty="0" smtClean="0"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fr-FR" sz="2400" dirty="0" smtClean="0">
                <a:ea typeface="ＭＳ Ｐゴシック" pitchFamily="34" charset="-128"/>
              </a:rPr>
              <a:t>Imprimante en F021 :</a:t>
            </a:r>
          </a:p>
          <a:p>
            <a:pPr lvl="1" eaLnBrk="1" hangingPunct="1">
              <a:lnSpc>
                <a:spcPct val="90000"/>
              </a:lnSpc>
            </a:pPr>
            <a:r>
              <a:rPr lang="fr-FR" sz="2400" dirty="0" smtClean="0">
                <a:ea typeface="ＭＳ Ｐゴシック" pitchFamily="34" charset="-128"/>
              </a:rPr>
              <a:t>Nom : imprimante_021</a:t>
            </a:r>
          </a:p>
          <a:p>
            <a:pPr eaLnBrk="1" hangingPunct="1">
              <a:lnSpc>
                <a:spcPct val="90000"/>
              </a:lnSpc>
            </a:pPr>
            <a:r>
              <a:rPr lang="fr-FR" sz="2400" dirty="0" smtClean="0">
                <a:ea typeface="ＭＳ Ｐゴシック" pitchFamily="34" charset="-128"/>
              </a:rPr>
              <a:t>Consignes :</a:t>
            </a:r>
          </a:p>
          <a:p>
            <a:pPr lvl="1" eaLnBrk="1" hangingPunct="1">
              <a:lnSpc>
                <a:spcPct val="90000"/>
              </a:lnSpc>
            </a:pPr>
            <a:r>
              <a:rPr lang="fr-FR" sz="2400" dirty="0" smtClean="0">
                <a:ea typeface="ＭＳ Ｐゴシック" pitchFamily="34" charset="-128"/>
              </a:rPr>
              <a:t>Récupérer vos impressions</a:t>
            </a:r>
          </a:p>
          <a:p>
            <a:pPr lvl="1" eaLnBrk="1" hangingPunct="1">
              <a:lnSpc>
                <a:spcPct val="90000"/>
              </a:lnSpc>
            </a:pPr>
            <a:r>
              <a:rPr lang="fr-FR" sz="2400" dirty="0" smtClean="0">
                <a:ea typeface="ＭＳ Ｐゴシック" pitchFamily="34" charset="-128"/>
              </a:rPr>
              <a:t>Quota à 50 feuilles max par mois</a:t>
            </a:r>
          </a:p>
          <a:p>
            <a:pPr eaLnBrk="1" hangingPunct="1">
              <a:lnSpc>
                <a:spcPct val="90000"/>
              </a:lnSpc>
            </a:pPr>
            <a:r>
              <a:rPr lang="fr-FR" sz="2400" dirty="0" smtClean="0">
                <a:ea typeface="ＭＳ Ｐゴシック" pitchFamily="34" charset="-128"/>
              </a:rPr>
              <a:t>Impression depuis environnement Unix, Linux et Windows </a:t>
            </a:r>
          </a:p>
          <a:p>
            <a:endParaRPr lang="fr-FR" sz="2400" dirty="0" smtClean="0">
              <a:ea typeface="ＭＳ Ｐゴシック" pitchFamily="34" charset="-128"/>
            </a:endParaRPr>
          </a:p>
        </p:txBody>
      </p:sp>
      <p:sp>
        <p:nvSpPr>
          <p:cNvPr id="38915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14362AF-7184-4E18-AA76-B71553062F7D}" type="slidenum">
              <a:rPr lang="fr-FR"/>
              <a:pPr/>
              <a:t>17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re 1"/>
          <p:cNvSpPr>
            <a:spLocks noGrp="1"/>
          </p:cNvSpPr>
          <p:nvPr>
            <p:ph type="title"/>
          </p:nvPr>
        </p:nvSpPr>
        <p:spPr>
          <a:xfrm>
            <a:off x="1800200" y="1124744"/>
            <a:ext cx="7812360" cy="1143000"/>
          </a:xfrm>
        </p:spPr>
        <p:txBody>
          <a:bodyPr/>
          <a:lstStyle/>
          <a:p>
            <a:r>
              <a:rPr lang="fr-FR" dirty="0" smtClean="0">
                <a:ea typeface="ＭＳ Ｐゴシック" pitchFamily="34" charset="-128"/>
              </a:rPr>
              <a:t>Accès </a:t>
            </a:r>
            <a:r>
              <a:rPr lang="fr-FR" dirty="0" err="1" smtClean="0">
                <a:ea typeface="ＭＳ Ｐゴシック" pitchFamily="34" charset="-128"/>
              </a:rPr>
              <a:t>WiFi</a:t>
            </a:r>
            <a:r>
              <a:rPr lang="fr-FR" dirty="0" smtClean="0">
                <a:ea typeface="ＭＳ Ｐゴシック" pitchFamily="34" charset="-128"/>
              </a:rPr>
              <a:t> </a:t>
            </a:r>
            <a:r>
              <a:rPr lang="fr-FR" sz="3200" b="1" dirty="0" smtClean="0">
                <a:solidFill>
                  <a:srgbClr val="000090"/>
                </a:solidFill>
                <a:ea typeface="ＭＳ Ｐゴシック" pitchFamily="34" charset="-128"/>
              </a:rPr>
              <a:t>(SSID : </a:t>
            </a:r>
            <a:r>
              <a:rPr lang="fr-FR" sz="3200" b="1" dirty="0" err="1" smtClean="0">
                <a:solidFill>
                  <a:srgbClr val="000090"/>
                </a:solidFill>
                <a:ea typeface="ＭＳ Ｐゴシック" pitchFamily="34" charset="-128"/>
              </a:rPr>
              <a:t>wifi-campus</a:t>
            </a:r>
            <a:r>
              <a:rPr lang="fr-FR" sz="3200" b="1" dirty="0" smtClean="0">
                <a:solidFill>
                  <a:srgbClr val="000090"/>
                </a:solidFill>
                <a:ea typeface="ＭＳ Ｐゴシック" pitchFamily="34" charset="-128"/>
              </a:rPr>
              <a:t>)</a:t>
            </a:r>
          </a:p>
        </p:txBody>
      </p:sp>
      <p:sp>
        <p:nvSpPr>
          <p:cNvPr id="39938" name="Espace réservé du contenu 2"/>
          <p:cNvSpPr>
            <a:spLocks noGrp="1"/>
          </p:cNvSpPr>
          <p:nvPr>
            <p:ph idx="1"/>
          </p:nvPr>
        </p:nvSpPr>
        <p:spPr>
          <a:xfrm>
            <a:off x="1331640" y="2348880"/>
            <a:ext cx="7812360" cy="4648200"/>
          </a:xfrm>
        </p:spPr>
        <p:txBody>
          <a:bodyPr>
            <a:normAutofit fontScale="92500" lnSpcReduction="10000"/>
          </a:bodyPr>
          <a:lstStyle/>
          <a:p>
            <a:r>
              <a:rPr lang="fr-FR" sz="2400" dirty="0" smtClean="0">
                <a:ea typeface="ＭＳ Ｐゴシック" pitchFamily="34" charset="-128"/>
              </a:rPr>
              <a:t>Accessible depuis tout le campus</a:t>
            </a:r>
          </a:p>
          <a:p>
            <a:endParaRPr lang="fr-FR" sz="2400" dirty="0" smtClean="0">
              <a:ea typeface="ＭＳ Ｐゴシック" pitchFamily="34" charset="-128"/>
            </a:endParaRPr>
          </a:p>
          <a:p>
            <a:r>
              <a:rPr lang="fr-FR" sz="2400" dirty="0" smtClean="0">
                <a:ea typeface="ＭＳ Ｐゴシック" pitchFamily="34" charset="-128"/>
              </a:rPr>
              <a:t>Authentification avec votre compte UJF (AGALAN)</a:t>
            </a:r>
          </a:p>
          <a:p>
            <a:endParaRPr lang="fr-FR" sz="2400" dirty="0" smtClean="0">
              <a:ea typeface="ＭＳ Ｐゴシック" pitchFamily="34" charset="-128"/>
            </a:endParaRPr>
          </a:p>
          <a:p>
            <a:pPr eaLnBrk="1" hangingPunct="1"/>
            <a:r>
              <a:rPr lang="fr-FR" sz="2400" dirty="0" smtClean="0">
                <a:ea typeface="ＭＳ Ｐゴシック" pitchFamily="34" charset="-128"/>
              </a:rPr>
              <a:t>2 modes d’accès :</a:t>
            </a:r>
          </a:p>
          <a:p>
            <a:pPr lvl="1"/>
            <a:r>
              <a:rPr lang="fr-FR" sz="2000" dirty="0" smtClean="0">
                <a:ea typeface="ＭＳ Ｐゴシック" pitchFamily="34" charset="-128"/>
              </a:rPr>
              <a:t>Accès limité par portail captif</a:t>
            </a:r>
          </a:p>
          <a:p>
            <a:pPr lvl="1"/>
            <a:r>
              <a:rPr lang="fr-FR" sz="2000" dirty="0" smtClean="0">
                <a:ea typeface="ＭＳ Ｐゴシック" pitchFamily="34" charset="-128"/>
              </a:rPr>
              <a:t>Accès complet à nos ressources via VPN ou </a:t>
            </a:r>
            <a:r>
              <a:rPr lang="fr-FR" sz="2000" dirty="0" err="1" smtClean="0">
                <a:ea typeface="ＭＳ Ｐゴシック" pitchFamily="34" charset="-128"/>
              </a:rPr>
              <a:t>Eduroam</a:t>
            </a:r>
            <a:r>
              <a:rPr lang="fr-FR" sz="2000" dirty="0" smtClean="0">
                <a:ea typeface="ＭＳ Ｐゴシック" pitchFamily="34" charset="-128"/>
              </a:rPr>
              <a:t> </a:t>
            </a:r>
          </a:p>
          <a:p>
            <a:pPr lvl="1"/>
            <a:endParaRPr lang="fr-FR" sz="2000" dirty="0" smtClean="0">
              <a:ea typeface="ＭＳ Ｐゴシック" pitchFamily="34" charset="-128"/>
            </a:endParaRPr>
          </a:p>
          <a:p>
            <a:r>
              <a:rPr lang="fr-FR" sz="2400" dirty="0" smtClean="0">
                <a:ea typeface="ＭＳ Ｐゴシック" pitchFamily="34" charset="-128"/>
              </a:rPr>
              <a:t>Liens utiles :</a:t>
            </a:r>
            <a:endParaRPr lang="fr-FR" sz="2000" dirty="0" smtClean="0">
              <a:ea typeface="ＭＳ Ｐゴシック" pitchFamily="34" charset="-128"/>
            </a:endParaRPr>
          </a:p>
          <a:p>
            <a:pPr lvl="1"/>
            <a:r>
              <a:rPr lang="fr-FR" sz="2000" dirty="0" smtClean="0">
                <a:ea typeface="ＭＳ Ｐゴシック" pitchFamily="34" charset="-128"/>
              </a:rPr>
              <a:t>Installation VPN : </a:t>
            </a:r>
            <a:r>
              <a:rPr lang="fr-FR" sz="2000" dirty="0" smtClean="0">
                <a:ea typeface="ＭＳ Ｐゴシック" pitchFamily="34" charset="-128"/>
                <a:hlinkClick r:id="rId2"/>
              </a:rPr>
              <a:t>http://nomadisme.grenet.fr</a:t>
            </a:r>
            <a:r>
              <a:rPr lang="fr-FR" sz="2000" dirty="0" smtClean="0">
                <a:ea typeface="ＭＳ Ｐゴシック" pitchFamily="34" charset="-128"/>
              </a:rPr>
              <a:t> </a:t>
            </a:r>
          </a:p>
          <a:p>
            <a:pPr lvl="1"/>
            <a:r>
              <a:rPr lang="fr-FR" sz="2000" dirty="0" smtClean="0">
                <a:ea typeface="ＭＳ Ｐゴシック" pitchFamily="34" charset="-128"/>
              </a:rPr>
              <a:t>Documentation : </a:t>
            </a:r>
            <a:endParaRPr lang="fr-FR" sz="2000" dirty="0" smtClean="0">
              <a:ea typeface="ＭＳ Ｐゴシック" pitchFamily="34" charset="-128"/>
              <a:hlinkClick r:id="rId3"/>
            </a:endParaRPr>
          </a:p>
          <a:p>
            <a:pPr lvl="2"/>
            <a:r>
              <a:rPr lang="fr-FR" sz="1600" dirty="0" smtClean="0">
                <a:ea typeface="ＭＳ Ｐゴシック" pitchFamily="34" charset="-128"/>
                <a:hlinkClick r:id="rId3"/>
              </a:rPr>
              <a:t>http://documentation.ujf-grenoble.fr</a:t>
            </a:r>
            <a:endParaRPr lang="fr-FR" sz="1600" dirty="0" smtClean="0">
              <a:ea typeface="ＭＳ Ｐゴシック" pitchFamily="34" charset="-128"/>
            </a:endParaRPr>
          </a:p>
          <a:p>
            <a:pPr lvl="2"/>
            <a:r>
              <a:rPr lang="fr-FR" sz="1600" dirty="0" smtClean="0">
                <a:ea typeface="ＭＳ Ｐゴシック" pitchFamily="34" charset="-128"/>
                <a:hlinkClick r:id="rId4"/>
              </a:rPr>
              <a:t>http://im2ag-wiki.ujf-grenoble.fr/doku.php?id=infra:reseau</a:t>
            </a:r>
            <a:endParaRPr lang="fr-FR" sz="1600" dirty="0" smtClean="0">
              <a:ea typeface="ＭＳ Ｐゴシック" pitchFamily="34" charset="-128"/>
            </a:endParaRPr>
          </a:p>
          <a:p>
            <a:pPr lvl="2"/>
            <a:endParaRPr lang="fr-FR" sz="1600" dirty="0" smtClean="0">
              <a:ea typeface="ＭＳ Ｐゴシック" pitchFamily="34" charset="-128"/>
            </a:endParaRPr>
          </a:p>
        </p:txBody>
      </p:sp>
      <p:sp>
        <p:nvSpPr>
          <p:cNvPr id="39939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A120874-BD50-4519-871B-C0C929183FA6}" type="slidenum">
              <a:rPr lang="fr-FR"/>
              <a:pPr/>
              <a:t>18</a:t>
            </a:fld>
            <a:endParaRPr lang="fr-FR"/>
          </a:p>
        </p:txBody>
      </p:sp>
      <p:pic>
        <p:nvPicPr>
          <p:cNvPr id="39940" name="Image 4" descr="WiFi_Detector_TShirt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63688" y="1268760"/>
            <a:ext cx="850900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re 1"/>
          <p:cNvSpPr>
            <a:spLocks noGrp="1"/>
          </p:cNvSpPr>
          <p:nvPr>
            <p:ph type="title"/>
          </p:nvPr>
        </p:nvSpPr>
        <p:spPr>
          <a:xfrm>
            <a:off x="1331640" y="1124744"/>
            <a:ext cx="7812360" cy="1143000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ea typeface="ＭＳ Ｐゴシック" pitchFamily="34" charset="-128"/>
              </a:rPr>
              <a:t>Permanence et Assistance</a:t>
            </a:r>
            <a:br>
              <a:rPr lang="fr-FR" dirty="0" smtClean="0">
                <a:ea typeface="ＭＳ Ｐゴシック" pitchFamily="34" charset="-128"/>
              </a:rPr>
            </a:br>
            <a:r>
              <a:rPr lang="fr-FR" sz="3100" b="1" dirty="0" smtClean="0">
                <a:solidFill>
                  <a:srgbClr val="000090"/>
                </a:solidFill>
                <a:ea typeface="ＭＳ Ｐゴシック" pitchFamily="34" charset="-128"/>
              </a:rPr>
              <a:t>Bureaux 205-206-207-207B</a:t>
            </a:r>
          </a:p>
        </p:txBody>
      </p:sp>
      <p:sp>
        <p:nvSpPr>
          <p:cNvPr id="43010" name="Espace réservé du contenu 2"/>
          <p:cNvSpPr>
            <a:spLocks noGrp="1"/>
          </p:cNvSpPr>
          <p:nvPr>
            <p:ph idx="1"/>
          </p:nvPr>
        </p:nvSpPr>
        <p:spPr>
          <a:xfrm>
            <a:off x="1310952" y="2276872"/>
            <a:ext cx="8229600" cy="4143375"/>
          </a:xfrm>
        </p:spPr>
        <p:txBody>
          <a:bodyPr>
            <a:normAutofit/>
          </a:bodyPr>
          <a:lstStyle/>
          <a:p>
            <a:pPr eaLnBrk="1" hangingPunct="1"/>
            <a:endParaRPr lang="fr-FR" sz="1800" dirty="0" smtClean="0">
              <a:ea typeface="ＭＳ Ｐゴシック" pitchFamily="34" charset="-128"/>
            </a:endParaRPr>
          </a:p>
          <a:p>
            <a:pPr eaLnBrk="1" hangingPunct="1"/>
            <a:endParaRPr lang="fr-FR" sz="1800" dirty="0" smtClean="0">
              <a:ea typeface="ＭＳ Ｐゴシック" pitchFamily="34" charset="-128"/>
            </a:endParaRPr>
          </a:p>
          <a:p>
            <a:pPr>
              <a:lnSpc>
                <a:spcPct val="150000"/>
              </a:lnSpc>
            </a:pPr>
            <a:r>
              <a:rPr lang="fr-FR" sz="1800" b="1" smtClean="0">
                <a:ea typeface="ＭＳ Ｐゴシック" pitchFamily="34" charset="-128"/>
              </a:rPr>
              <a:t>Ouverture du service :	</a:t>
            </a:r>
            <a:r>
              <a:rPr lang="fr-FR" sz="1800" smtClean="0">
                <a:solidFill>
                  <a:srgbClr val="0000FF"/>
                </a:solidFill>
                <a:ea typeface="ＭＳ Ｐゴシック" pitchFamily="34" charset="-128"/>
              </a:rPr>
              <a:t>de 8h00 à 18h30</a:t>
            </a:r>
          </a:p>
          <a:p>
            <a:pPr eaLnBrk="1" hangingPunct="1">
              <a:lnSpc>
                <a:spcPct val="150000"/>
              </a:lnSpc>
            </a:pPr>
            <a:r>
              <a:rPr lang="fr-FR" sz="1800" b="1" smtClean="0">
                <a:ea typeface="ＭＳ Ｐゴシック" pitchFamily="34" charset="-128"/>
              </a:rPr>
              <a:t>Mail </a:t>
            </a:r>
            <a:r>
              <a:rPr lang="fr-FR" sz="1800" b="1" dirty="0" smtClean="0">
                <a:ea typeface="ＭＳ Ｐゴシック" pitchFamily="34" charset="-128"/>
              </a:rPr>
              <a:t>:</a:t>
            </a:r>
            <a:r>
              <a:rPr lang="fr-FR" sz="1800" dirty="0" smtClean="0">
                <a:ea typeface="ＭＳ Ｐゴシック" pitchFamily="34" charset="-128"/>
              </a:rPr>
              <a:t>			</a:t>
            </a:r>
            <a:r>
              <a:rPr lang="fr-FR" sz="1800" b="1" dirty="0" smtClean="0">
                <a:ea typeface="ＭＳ Ｐゴシック" pitchFamily="34" charset="-128"/>
                <a:hlinkClick r:id="rId2"/>
              </a:rPr>
              <a:t>crip-im2ag@ujf-grenoble.fr</a:t>
            </a:r>
            <a:endParaRPr lang="fr-FR" sz="1800" dirty="0" smtClean="0">
              <a:ea typeface="ＭＳ Ｐゴシック" pitchFamily="34" charset="-128"/>
            </a:endParaRPr>
          </a:p>
          <a:p>
            <a:pPr eaLnBrk="1" hangingPunct="1">
              <a:lnSpc>
                <a:spcPct val="150000"/>
              </a:lnSpc>
            </a:pPr>
            <a:r>
              <a:rPr lang="fr-FR" sz="1800" b="1" dirty="0" smtClean="0">
                <a:ea typeface="ＭＳ Ｐゴシック" pitchFamily="34" charset="-128"/>
              </a:rPr>
              <a:t>Site du SI : 		</a:t>
            </a:r>
            <a:r>
              <a:rPr lang="fr-FR" sz="1800" dirty="0" smtClean="0">
                <a:solidFill>
                  <a:srgbClr val="3366FF"/>
                </a:solidFill>
                <a:ea typeface="ＭＳ Ｐゴシック" pitchFamily="34" charset="-128"/>
                <a:hlinkClick r:id="rId3"/>
              </a:rPr>
              <a:t>http://ufrim2ag.ujf-grenoble.fr/spip.php?rubrique184</a:t>
            </a:r>
            <a:endParaRPr lang="fr-FR" altLang="ja-JP" sz="1800" dirty="0" smtClean="0">
              <a:ea typeface="ＭＳ Ｐゴシック" pitchFamily="34" charset="-128"/>
            </a:endParaRPr>
          </a:p>
          <a:p>
            <a:pPr>
              <a:lnSpc>
                <a:spcPct val="150000"/>
              </a:lnSpc>
            </a:pPr>
            <a:r>
              <a:rPr lang="fr-FR" sz="1800" b="1" dirty="0" smtClean="0">
                <a:ea typeface="ＭＳ Ｐゴシック" pitchFamily="34" charset="-128"/>
              </a:rPr>
              <a:t>Déclarer un </a:t>
            </a:r>
            <a:r>
              <a:rPr lang="fr-FR" altLang="ja-JP" sz="1800" b="1" dirty="0" smtClean="0">
                <a:ea typeface="ＭＳ Ｐゴシック" pitchFamily="34" charset="-128"/>
              </a:rPr>
              <a:t>incident  : 	</a:t>
            </a:r>
            <a:r>
              <a:rPr lang="fr-FR" altLang="ja-JP" sz="1800" dirty="0" smtClean="0">
                <a:ea typeface="ＭＳ Ｐゴシック" pitchFamily="34" charset="-128"/>
                <a:hlinkClick r:id="rId4"/>
              </a:rPr>
              <a:t>http://im2ag-incidents.e.ujf-grenoble.fr</a:t>
            </a:r>
            <a:endParaRPr lang="fr-FR" altLang="ja-JP" sz="1800" dirty="0" smtClean="0">
              <a:ea typeface="ＭＳ Ｐゴシック" pitchFamily="34" charset="-128"/>
            </a:endParaRPr>
          </a:p>
          <a:p>
            <a:pPr>
              <a:lnSpc>
                <a:spcPct val="150000"/>
              </a:lnSpc>
            </a:pPr>
            <a:r>
              <a:rPr lang="fr-FR" altLang="ja-JP" sz="1800" b="1" dirty="0" smtClean="0">
                <a:ea typeface="ＭＳ Ｐゴシック" pitchFamily="34" charset="-128"/>
              </a:rPr>
              <a:t>Documentation : </a:t>
            </a:r>
            <a:r>
              <a:rPr lang="fr-FR" altLang="ja-JP" sz="1800" dirty="0" smtClean="0">
                <a:ea typeface="ＭＳ Ｐゴシック" pitchFamily="34" charset="-128"/>
              </a:rPr>
              <a:t>	</a:t>
            </a:r>
            <a:r>
              <a:rPr lang="fr-FR" altLang="ja-JP" sz="1800" dirty="0" smtClean="0">
                <a:ea typeface="ＭＳ Ｐゴシック" pitchFamily="34" charset="-128"/>
                <a:hlinkClick r:id="rId5"/>
              </a:rPr>
              <a:t>http://im2ag-wiki.ujf-grenoble.fr</a:t>
            </a:r>
            <a:endParaRPr lang="fr-FR" altLang="ja-JP" sz="1800" dirty="0" smtClean="0">
              <a:ea typeface="ＭＳ Ｐゴシック" pitchFamily="34" charset="-128"/>
            </a:endParaRPr>
          </a:p>
        </p:txBody>
      </p:sp>
      <p:sp>
        <p:nvSpPr>
          <p:cNvPr id="43011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DC32A3D-5A59-4BD6-8F8A-F6CD7CC0A487}" type="slidenum">
              <a:rPr lang="fr-FR"/>
              <a:pPr/>
              <a:t>19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>
            <a:spLocks noGrp="1"/>
          </p:cNvSpPr>
          <p:nvPr>
            <p:ph type="title"/>
          </p:nvPr>
        </p:nvSpPr>
        <p:spPr>
          <a:xfrm>
            <a:off x="1346448" y="1124099"/>
            <a:ext cx="7797552" cy="7207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fr-FR" dirty="0" smtClean="0">
                <a:ea typeface="ＭＳ Ｐゴシック" pitchFamily="34" charset="-128"/>
              </a:rPr>
              <a:t>Le service informatique</a:t>
            </a:r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>
          <a:xfrm>
            <a:off x="6963544" y="653809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8F343BE3-CED4-4680-B2AA-C86CF156D8AE}" type="slidenum">
              <a:rPr lang="fr-FR"/>
              <a:pPr/>
              <a:t>2</a:t>
            </a:fld>
            <a:endParaRPr lang="fr-FR"/>
          </a:p>
        </p:txBody>
      </p:sp>
      <p:pic>
        <p:nvPicPr>
          <p:cNvPr id="15" name="Picture 8" descr="patrick2003"/>
          <p:cNvPicPr>
            <a:picLocks noChangeAspect="1" noChangeArrowheads="1"/>
          </p:cNvPicPr>
          <p:nvPr/>
        </p:nvPicPr>
        <p:blipFill>
          <a:blip r:embed="rId2" cstate="print"/>
          <a:srcRect l="16064" t="6274" r="20984" b="20258"/>
          <a:stretch>
            <a:fillRect/>
          </a:stretch>
        </p:blipFill>
        <p:spPr bwMode="auto">
          <a:xfrm>
            <a:off x="1499592" y="5301208"/>
            <a:ext cx="609600" cy="863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6" descr="gege2003"/>
          <p:cNvPicPr>
            <a:picLocks noChangeAspect="1" noChangeArrowheads="1"/>
          </p:cNvPicPr>
          <p:nvPr/>
        </p:nvPicPr>
        <p:blipFill>
          <a:blip r:embed="rId3" cstate="print"/>
          <a:srcRect l="13333" t="10042" r="11458" b="21986"/>
          <a:stretch>
            <a:fillRect/>
          </a:stretch>
        </p:blipFill>
        <p:spPr bwMode="auto">
          <a:xfrm>
            <a:off x="3099048" y="1916832"/>
            <a:ext cx="824880" cy="989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 10" descr="Michael photo.jpg"/>
          <p:cNvPicPr>
            <a:picLocks noChangeAspect="1"/>
          </p:cNvPicPr>
          <p:nvPr/>
        </p:nvPicPr>
        <p:blipFill>
          <a:blip r:embed="rId4" cstate="print"/>
          <a:srcRect l="15395" t="4491" r="14101" b="23666"/>
          <a:stretch>
            <a:fillRect/>
          </a:stretch>
        </p:blipFill>
        <p:spPr bwMode="auto">
          <a:xfrm>
            <a:off x="1499592" y="4005064"/>
            <a:ext cx="609600" cy="853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 cstate="print">
            <a:lum bright="43000" contrast="39000"/>
          </a:blip>
          <a:srcRect/>
          <a:stretch>
            <a:fillRect/>
          </a:stretch>
        </p:blipFill>
        <p:spPr bwMode="auto">
          <a:xfrm>
            <a:off x="4283968" y="4679032"/>
            <a:ext cx="649909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6" cstate="print">
            <a:lum bright="39000" contrast="43000"/>
          </a:blip>
          <a:srcRect l="22222" t="8333" r="27778"/>
          <a:stretch>
            <a:fillRect/>
          </a:stretch>
        </p:blipFill>
        <p:spPr bwMode="auto">
          <a:xfrm>
            <a:off x="1499592" y="2734816"/>
            <a:ext cx="685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Rectangle 2"/>
          <p:cNvSpPr txBox="1">
            <a:spLocks/>
          </p:cNvSpPr>
          <p:nvPr/>
        </p:nvSpPr>
        <p:spPr>
          <a:xfrm>
            <a:off x="2185392" y="2780283"/>
            <a:ext cx="3682752" cy="720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>
              <a:lnSpc>
                <a:spcPct val="90000"/>
              </a:lnSpc>
            </a:pPr>
            <a:r>
              <a:rPr lang="fr-FR" sz="1400" b="1" dirty="0" smtClean="0">
                <a:ea typeface="ＭＳ Ｐゴシック" pitchFamily="34" charset="-128"/>
              </a:rPr>
              <a:t>Assistante équipe SI</a:t>
            </a:r>
          </a:p>
          <a:p>
            <a:pPr>
              <a:lnSpc>
                <a:spcPct val="90000"/>
              </a:lnSpc>
              <a:buFont typeface="Arial" pitchFamily="34" charset="0"/>
              <a:buNone/>
            </a:pPr>
            <a:r>
              <a:rPr lang="fr-FR" sz="1400" dirty="0" smtClean="0">
                <a:ea typeface="ＭＳ Ｐゴシック" pitchFamily="34" charset="-128"/>
              </a:rPr>
              <a:t>Carol </a:t>
            </a:r>
            <a:r>
              <a:rPr lang="fr-FR" sz="1400" dirty="0" err="1" smtClean="0">
                <a:ea typeface="ＭＳ Ｐゴシック" pitchFamily="34" charset="-128"/>
              </a:rPr>
              <a:t>Pasanisi</a:t>
            </a:r>
            <a:r>
              <a:rPr lang="fr-FR" sz="1400" dirty="0" smtClean="0">
                <a:ea typeface="ＭＳ Ｐゴシック" pitchFamily="34" charset="-128"/>
              </a:rPr>
              <a:t> (</a:t>
            </a:r>
            <a:r>
              <a:rPr lang="fr-FR" sz="1400" dirty="0" smtClean="0">
                <a:ea typeface="ＭＳ Ｐゴシック" pitchFamily="34" charset="-128"/>
                <a:hlinkClick r:id="rId7"/>
              </a:rPr>
              <a:t>Carol.Pasanisi@ujf-grenoble.fr</a:t>
            </a:r>
            <a:r>
              <a:rPr lang="fr-FR" sz="1400" dirty="0" smtClean="0">
                <a:ea typeface="ＭＳ Ｐゴシック" pitchFamily="34" charset="-128"/>
              </a:rPr>
              <a:t>)</a:t>
            </a:r>
          </a:p>
        </p:txBody>
      </p:sp>
      <p:sp>
        <p:nvSpPr>
          <p:cNvPr id="21" name="Rectangle 2"/>
          <p:cNvSpPr txBox="1">
            <a:spLocks/>
          </p:cNvSpPr>
          <p:nvPr/>
        </p:nvSpPr>
        <p:spPr>
          <a:xfrm>
            <a:off x="2084040" y="4076427"/>
            <a:ext cx="3682752" cy="720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>
              <a:lnSpc>
                <a:spcPct val="90000"/>
              </a:lnSpc>
            </a:pPr>
            <a:r>
              <a:rPr lang="fr-FR" sz="1400" b="1" dirty="0" smtClean="0">
                <a:ea typeface="ＭＳ Ｐゴシック" pitchFamily="34" charset="-128"/>
              </a:rPr>
              <a:t>Ingénieur développement d’</a:t>
            </a:r>
            <a:r>
              <a:rPr lang="fr-FR" altLang="ja-JP" sz="1400" b="1" dirty="0" smtClean="0">
                <a:ea typeface="ＭＳ Ｐゴシック" pitchFamily="34" charset="-128"/>
              </a:rPr>
              <a:t>applications</a:t>
            </a:r>
          </a:p>
          <a:p>
            <a:pPr>
              <a:lnSpc>
                <a:spcPct val="90000"/>
              </a:lnSpc>
              <a:buFont typeface="Arial" pitchFamily="34" charset="0"/>
              <a:buNone/>
            </a:pPr>
            <a:r>
              <a:rPr lang="fr-FR" sz="1400" dirty="0" smtClean="0">
                <a:ea typeface="ＭＳ Ｐゴシック" pitchFamily="34" charset="-128"/>
              </a:rPr>
              <a:t>Michael </a:t>
            </a:r>
            <a:r>
              <a:rPr lang="fr-FR" sz="1400" dirty="0" err="1" smtClean="0">
                <a:ea typeface="ＭＳ Ｐゴシック" pitchFamily="34" charset="-128"/>
              </a:rPr>
              <a:t>Magi</a:t>
            </a:r>
            <a:r>
              <a:rPr lang="fr-FR" sz="1400" dirty="0" smtClean="0">
                <a:ea typeface="ＭＳ Ｐゴシック" pitchFamily="34" charset="-128"/>
              </a:rPr>
              <a:t> (</a:t>
            </a:r>
            <a:r>
              <a:rPr lang="fr-FR" sz="1400" dirty="0" smtClean="0">
                <a:ea typeface="ＭＳ Ｐゴシック" pitchFamily="34" charset="-128"/>
                <a:hlinkClick r:id="rId8"/>
              </a:rPr>
              <a:t>Michael.Magi@ujf-grenoble.fr</a:t>
            </a:r>
            <a:r>
              <a:rPr lang="fr-FR" sz="1400" dirty="0" smtClean="0">
                <a:ea typeface="ＭＳ Ｐゴシック" pitchFamily="34" charset="-128"/>
              </a:rPr>
              <a:t>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06280" y="3501008"/>
            <a:ext cx="4318248" cy="1259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 typeface="Arial" pitchFamily="34" charset="0"/>
              <a:buNone/>
            </a:pPr>
            <a:r>
              <a:rPr lang="fr-FR" sz="1400" b="1" dirty="0" smtClean="0">
                <a:ea typeface="ＭＳ Ｐゴシック" pitchFamily="34" charset="-128"/>
              </a:rPr>
              <a:t>Administration système - Gestion du parc informatique </a:t>
            </a:r>
          </a:p>
          <a:p>
            <a:pPr>
              <a:lnSpc>
                <a:spcPct val="90000"/>
              </a:lnSpc>
              <a:buFont typeface="Arial" pitchFamily="34" charset="0"/>
              <a:buNone/>
            </a:pPr>
            <a:r>
              <a:rPr lang="fr-FR" sz="1400" dirty="0" smtClean="0">
                <a:ea typeface="ＭＳ Ｐゴシック" pitchFamily="34" charset="-128"/>
              </a:rPr>
              <a:t>Dimitri </a:t>
            </a:r>
            <a:r>
              <a:rPr lang="fr-FR" sz="1400" dirty="0" err="1" smtClean="0">
                <a:ea typeface="ＭＳ Ｐゴシック" pitchFamily="34" charset="-128"/>
              </a:rPr>
              <a:t>Rapacchi</a:t>
            </a:r>
            <a:r>
              <a:rPr lang="fr-FR" sz="1400" dirty="0" smtClean="0">
                <a:ea typeface="ＭＳ Ｐゴシック" pitchFamily="34" charset="-128"/>
              </a:rPr>
              <a:t> </a:t>
            </a:r>
          </a:p>
          <a:p>
            <a:pPr>
              <a:lnSpc>
                <a:spcPct val="90000"/>
              </a:lnSpc>
              <a:buFont typeface="Arial" pitchFamily="34" charset="0"/>
              <a:buNone/>
            </a:pPr>
            <a:r>
              <a:rPr lang="fr-FR" sz="1400" dirty="0" smtClean="0">
                <a:ea typeface="ＭＳ Ｐゴシック" pitchFamily="34" charset="-128"/>
              </a:rPr>
              <a:t>(</a:t>
            </a:r>
            <a:r>
              <a:rPr lang="fr-FR" sz="1400" dirty="0" smtClean="0">
                <a:ea typeface="ＭＳ Ｐゴシック" pitchFamily="34" charset="-128"/>
                <a:hlinkClick r:id="rId9"/>
              </a:rPr>
              <a:t>Dimitri.Rapacchi@ujf-grenoble.fr</a:t>
            </a:r>
            <a:r>
              <a:rPr lang="fr-FR" sz="1400" dirty="0" smtClean="0">
                <a:ea typeface="ＭＳ Ｐゴシック" pitchFamily="34" charset="-128"/>
              </a:rPr>
              <a:t>)</a:t>
            </a:r>
          </a:p>
          <a:p>
            <a:pPr>
              <a:lnSpc>
                <a:spcPct val="90000"/>
              </a:lnSpc>
              <a:buFont typeface="Arial" pitchFamily="34" charset="0"/>
              <a:buNone/>
            </a:pPr>
            <a:r>
              <a:rPr lang="fr-FR" sz="1400" dirty="0" smtClean="0">
                <a:ea typeface="ＭＳ Ｐゴシック" pitchFamily="34" charset="-128"/>
              </a:rPr>
              <a:t>			</a:t>
            </a:r>
          </a:p>
          <a:p>
            <a:pPr>
              <a:lnSpc>
                <a:spcPct val="90000"/>
              </a:lnSpc>
              <a:buFont typeface="Arial" pitchFamily="34" charset="0"/>
              <a:buNone/>
            </a:pPr>
            <a:r>
              <a:rPr lang="fr-FR" sz="1400" dirty="0" smtClean="0">
                <a:ea typeface="ＭＳ Ｐゴシック" pitchFamily="34" charset="-128"/>
              </a:rPr>
              <a:t>					</a:t>
            </a:r>
          </a:p>
        </p:txBody>
      </p:sp>
      <p:pic>
        <p:nvPicPr>
          <p:cNvPr id="23" name="Image 22" descr="Dimitri copie.png"/>
          <p:cNvPicPr>
            <a:picLocks noChangeAspect="1"/>
          </p:cNvPicPr>
          <p:nvPr/>
        </p:nvPicPr>
        <p:blipFill>
          <a:blip r:embed="rId10" cstate="print"/>
          <a:srcRect l="23802" t="18668" r="43954" b="52984"/>
          <a:stretch>
            <a:fillRect/>
          </a:stretch>
        </p:blipFill>
        <p:spPr>
          <a:xfrm>
            <a:off x="4283968" y="3382888"/>
            <a:ext cx="705852" cy="838200"/>
          </a:xfrm>
          <a:prstGeom prst="rect">
            <a:avLst/>
          </a:prstGeom>
        </p:spPr>
      </p:pic>
      <p:sp>
        <p:nvSpPr>
          <p:cNvPr id="24" name="Rectangle 2"/>
          <p:cNvSpPr txBox="1">
            <a:spLocks/>
          </p:cNvSpPr>
          <p:nvPr/>
        </p:nvSpPr>
        <p:spPr>
          <a:xfrm>
            <a:off x="4976936" y="4670648"/>
            <a:ext cx="4635624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>
              <a:lnSpc>
                <a:spcPct val="90000"/>
              </a:lnSpc>
              <a:buFont typeface="Arial" pitchFamily="34" charset="0"/>
              <a:buNone/>
            </a:pPr>
            <a:r>
              <a:rPr lang="fr-FR" sz="1400" b="1" dirty="0" smtClean="0">
                <a:ea typeface="ＭＳ Ｐゴシック" pitchFamily="34" charset="-128"/>
              </a:rPr>
              <a:t>Administration système - Gestion du parc informatique Support personnel administratif</a:t>
            </a:r>
          </a:p>
          <a:p>
            <a:pPr>
              <a:lnSpc>
                <a:spcPct val="90000"/>
              </a:lnSpc>
              <a:buFont typeface="Arial" pitchFamily="34" charset="0"/>
              <a:buNone/>
            </a:pPr>
            <a:r>
              <a:rPr lang="fr-FR" sz="1400" dirty="0" smtClean="0">
                <a:ea typeface="ＭＳ Ｐゴシック" pitchFamily="34" charset="-128"/>
              </a:rPr>
              <a:t>Marc </a:t>
            </a:r>
            <a:r>
              <a:rPr lang="fr-FR" sz="1400" dirty="0" err="1" smtClean="0">
                <a:ea typeface="ＭＳ Ｐゴシック" pitchFamily="34" charset="-128"/>
              </a:rPr>
              <a:t>Coiffier</a:t>
            </a:r>
            <a:r>
              <a:rPr lang="fr-FR" sz="1400" dirty="0" smtClean="0">
                <a:ea typeface="ＭＳ Ｐゴシック" pitchFamily="34" charset="-128"/>
              </a:rPr>
              <a:t> (</a:t>
            </a:r>
            <a:r>
              <a:rPr lang="fr-FR" sz="1400" u="sng" dirty="0" smtClean="0">
                <a:ea typeface="ＭＳ Ｐゴシック" pitchFamily="34" charset="-128"/>
                <a:hlinkClick r:id="rId11"/>
              </a:rPr>
              <a:t>Marc.Coiffier@ujf-grenoble.fr</a:t>
            </a:r>
            <a:r>
              <a:rPr lang="fr-FR" sz="1400" u="sng" dirty="0" smtClean="0">
                <a:ea typeface="ＭＳ Ｐゴシック" pitchFamily="34" charset="-128"/>
              </a:rPr>
              <a:t>)</a:t>
            </a:r>
          </a:p>
          <a:p>
            <a:pPr>
              <a:lnSpc>
                <a:spcPct val="90000"/>
              </a:lnSpc>
              <a:buFont typeface="Arial" pitchFamily="34" charset="0"/>
              <a:buNone/>
            </a:pPr>
            <a:r>
              <a:rPr lang="fr-FR" sz="1400" dirty="0" smtClean="0">
                <a:ea typeface="ＭＳ Ｐゴシック" pitchFamily="34" charset="-128"/>
              </a:rPr>
              <a:t>		</a:t>
            </a:r>
          </a:p>
        </p:txBody>
      </p:sp>
      <p:sp>
        <p:nvSpPr>
          <p:cNvPr id="25" name="Rectangle 2"/>
          <p:cNvSpPr txBox="1">
            <a:spLocks/>
          </p:cNvSpPr>
          <p:nvPr/>
        </p:nvSpPr>
        <p:spPr>
          <a:xfrm>
            <a:off x="2113384" y="5373216"/>
            <a:ext cx="3682752" cy="720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>
              <a:lnSpc>
                <a:spcPct val="90000"/>
              </a:lnSpc>
              <a:buFont typeface="Arial" pitchFamily="34" charset="0"/>
              <a:buNone/>
            </a:pPr>
            <a:r>
              <a:rPr lang="fr-FR" sz="1400" b="1" dirty="0" smtClean="0">
                <a:ea typeface="ＭＳ Ｐゴシック" pitchFamily="34" charset="-128"/>
              </a:rPr>
              <a:t>Administrateur système – crypto</a:t>
            </a:r>
          </a:p>
          <a:p>
            <a:pPr>
              <a:lnSpc>
                <a:spcPct val="90000"/>
              </a:lnSpc>
              <a:buFont typeface="Arial" pitchFamily="34" charset="0"/>
              <a:buNone/>
            </a:pPr>
            <a:r>
              <a:rPr lang="fr-FR" sz="1400" dirty="0" err="1" smtClean="0">
                <a:ea typeface="ＭＳ Ｐゴシック" pitchFamily="34" charset="-128"/>
              </a:rPr>
              <a:t>Patrick.Sourice</a:t>
            </a:r>
            <a:r>
              <a:rPr lang="fr-FR" sz="1400" b="1" dirty="0" smtClean="0">
                <a:ea typeface="ＭＳ Ｐゴシック" pitchFamily="34" charset="-128"/>
              </a:rPr>
              <a:t> </a:t>
            </a:r>
            <a:r>
              <a:rPr lang="fr-FR" sz="1400" dirty="0" smtClean="0">
                <a:ea typeface="ＭＳ Ｐゴシック" pitchFamily="34" charset="-128"/>
              </a:rPr>
              <a:t>(</a:t>
            </a:r>
            <a:r>
              <a:rPr lang="fr-FR" sz="1400" dirty="0" smtClean="0">
                <a:ea typeface="ＭＳ Ｐゴシック" pitchFamily="34" charset="-128"/>
                <a:hlinkClick r:id="rId12"/>
              </a:rPr>
              <a:t>Patrick.Sourice@ujf-grenoble.fr</a:t>
            </a:r>
            <a:r>
              <a:rPr lang="fr-FR" sz="1400" dirty="0" smtClean="0">
                <a:ea typeface="ＭＳ Ｐゴシック" pitchFamily="34" charset="-128"/>
              </a:rPr>
              <a:t>)</a:t>
            </a:r>
          </a:p>
        </p:txBody>
      </p:sp>
      <p:sp>
        <p:nvSpPr>
          <p:cNvPr id="26" name="Rectangle 2"/>
          <p:cNvSpPr txBox="1">
            <a:spLocks/>
          </p:cNvSpPr>
          <p:nvPr/>
        </p:nvSpPr>
        <p:spPr>
          <a:xfrm>
            <a:off x="1498848" y="838201"/>
            <a:ext cx="7797552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34" charset="-128"/>
              <a:cs typeface="+mj-cs"/>
            </a:endParaRPr>
          </a:p>
        </p:txBody>
      </p:sp>
      <p:sp>
        <p:nvSpPr>
          <p:cNvPr id="27" name="Rectangle 2"/>
          <p:cNvSpPr txBox="1">
            <a:spLocks/>
          </p:cNvSpPr>
          <p:nvPr/>
        </p:nvSpPr>
        <p:spPr>
          <a:xfrm>
            <a:off x="2123728" y="1412776"/>
            <a:ext cx="6324600" cy="720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fr-FR" sz="1100" dirty="0" smtClean="0">
                <a:ea typeface="ＭＳ Ｐゴシック" pitchFamily="34" charset="-128"/>
              </a:rPr>
              <a:t>Bureaux 205, 206, 207a, 207b, bâtiment Institut Fourier</a:t>
            </a:r>
          </a:p>
        </p:txBody>
      </p:sp>
      <p:sp>
        <p:nvSpPr>
          <p:cNvPr id="28" name="Rectangle 2"/>
          <p:cNvSpPr txBox="1">
            <a:spLocks/>
          </p:cNvSpPr>
          <p:nvPr/>
        </p:nvSpPr>
        <p:spPr>
          <a:xfrm>
            <a:off x="3923928" y="1988840"/>
            <a:ext cx="4343400" cy="720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>
              <a:lnSpc>
                <a:spcPct val="90000"/>
              </a:lnSpc>
            </a:pPr>
            <a:r>
              <a:rPr lang="fr-FR" sz="1846" b="1" dirty="0" smtClean="0">
                <a:ea typeface="ＭＳ Ｐゴシック" pitchFamily="34" charset="-128"/>
              </a:rPr>
              <a:t>Responsable du service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fr-FR" sz="1400" dirty="0" err="1" smtClean="0">
                <a:ea typeface="ＭＳ Ｐゴシック" pitchFamily="34" charset="-128"/>
              </a:rPr>
              <a:t>Gérard.Forestier</a:t>
            </a:r>
            <a:r>
              <a:rPr lang="fr-FR" sz="1400" dirty="0" smtClean="0">
                <a:ea typeface="ＭＳ Ｐゴシック" pitchFamily="34" charset="-128"/>
              </a:rPr>
              <a:t> (</a:t>
            </a:r>
            <a:r>
              <a:rPr lang="fr-FR" sz="1400" dirty="0" smtClean="0">
                <a:ea typeface="ＭＳ Ｐゴシック" pitchFamily="34" charset="-128"/>
                <a:hlinkClick r:id="rId13"/>
              </a:rPr>
              <a:t>Gerard.Forestier@ujf-grenoble.fr</a:t>
            </a:r>
            <a:r>
              <a:rPr lang="fr-FR" sz="1400" dirty="0" smtClean="0">
                <a:ea typeface="ＭＳ Ｐゴシック" pitchFamily="34" charset="-128"/>
              </a:rPr>
              <a:t>)</a:t>
            </a:r>
          </a:p>
        </p:txBody>
      </p:sp>
      <p:pic>
        <p:nvPicPr>
          <p:cNvPr id="29" name="Image 28" descr="Photo Amr.pdf"/>
          <p:cNvPicPr>
            <a:picLocks noChangeAspect="1"/>
          </p:cNvPicPr>
          <p:nvPr/>
        </p:nvPicPr>
        <p:blipFill>
          <a:blip r:embed="rId14" cstate="print"/>
          <a:srcRect l="40000" t="14622" r="44167" b="55896"/>
          <a:stretch>
            <a:fillRect/>
          </a:stretch>
        </p:blipFill>
        <p:spPr>
          <a:xfrm>
            <a:off x="4283968" y="5949280"/>
            <a:ext cx="685800" cy="902369"/>
          </a:xfrm>
          <a:prstGeom prst="rect">
            <a:avLst/>
          </a:prstGeom>
        </p:spPr>
      </p:pic>
      <p:sp>
        <p:nvSpPr>
          <p:cNvPr id="30" name="Rectangle 2"/>
          <p:cNvSpPr txBox="1">
            <a:spLocks/>
          </p:cNvSpPr>
          <p:nvPr/>
        </p:nvSpPr>
        <p:spPr>
          <a:xfrm>
            <a:off x="5040560" y="6127576"/>
            <a:ext cx="4139952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>
              <a:lnSpc>
                <a:spcPct val="90000"/>
              </a:lnSpc>
              <a:buFont typeface="Arial" pitchFamily="34" charset="0"/>
              <a:buNone/>
            </a:pPr>
            <a:r>
              <a:rPr lang="fr-FR" altLang="ja-JP" sz="1400" b="1" dirty="0" smtClean="0">
                <a:ea typeface="ＭＳ Ｐゴシック" pitchFamily="34" charset="-128"/>
              </a:rPr>
              <a:t>Ingénieur </a:t>
            </a:r>
            <a:r>
              <a:rPr lang="fr-FR" altLang="ja-JP" sz="1400" b="1" dirty="0" err="1" smtClean="0">
                <a:ea typeface="ＭＳ Ｐゴシック" pitchFamily="34" charset="-128"/>
              </a:rPr>
              <a:t>Persyval</a:t>
            </a:r>
            <a:r>
              <a:rPr lang="fr-FR" altLang="ja-JP" sz="1400" b="1" dirty="0" smtClean="0">
                <a:ea typeface="ＭＳ Ｐゴシック" pitchFamily="34" charset="-128"/>
              </a:rPr>
              <a:t> sur plateformes thématiques </a:t>
            </a:r>
          </a:p>
          <a:p>
            <a:pPr>
              <a:lnSpc>
                <a:spcPct val="90000"/>
              </a:lnSpc>
              <a:buFont typeface="Arial" pitchFamily="34" charset="0"/>
              <a:buNone/>
            </a:pPr>
            <a:r>
              <a:rPr lang="fr-FR" altLang="ja-JP" sz="1400" dirty="0" smtClean="0">
                <a:ea typeface="ＭＳ Ｐゴシック" pitchFamily="34" charset="-128"/>
              </a:rPr>
              <a:t>Amr </a:t>
            </a:r>
            <a:r>
              <a:rPr lang="fr-FR" altLang="ja-JP" sz="1400" dirty="0" err="1" smtClean="0">
                <a:ea typeface="ＭＳ Ｐゴシック" pitchFamily="34" charset="-128"/>
              </a:rPr>
              <a:t>Alzouhri</a:t>
            </a:r>
            <a:r>
              <a:rPr lang="fr-FR" altLang="ja-JP" sz="1400" dirty="0" smtClean="0">
                <a:ea typeface="ＭＳ Ｐゴシック" pitchFamily="34" charset="-128"/>
              </a:rPr>
              <a:t> </a:t>
            </a:r>
            <a:r>
              <a:rPr lang="fr-FR" altLang="ja-JP" sz="1400" dirty="0" smtClean="0">
                <a:solidFill>
                  <a:srgbClr val="0000FF"/>
                </a:solidFill>
                <a:ea typeface="ＭＳ Ｐゴシック" pitchFamily="34" charset="-128"/>
              </a:rPr>
              <a:t>(</a:t>
            </a:r>
            <a:r>
              <a:rPr lang="fr-FR" altLang="ja-JP" sz="1400" dirty="0" smtClean="0">
                <a:solidFill>
                  <a:srgbClr val="0000FF"/>
                </a:solidFill>
                <a:ea typeface="ＭＳ Ｐゴシック" pitchFamily="34" charset="-128"/>
                <a:hlinkClick r:id="rId15"/>
              </a:rPr>
              <a:t>amr.alzouhri-alyafi@imag.fr</a:t>
            </a:r>
            <a:r>
              <a:rPr lang="fr-FR" altLang="ja-JP" sz="1400" dirty="0" smtClean="0">
                <a:ea typeface="ＭＳ Ｐゴシック" pitchFamily="34" charset="-128"/>
              </a:rPr>
              <a:t>)</a:t>
            </a:r>
          </a:p>
          <a:p>
            <a:pPr>
              <a:lnSpc>
                <a:spcPct val="90000"/>
              </a:lnSpc>
              <a:buFont typeface="Arial" pitchFamily="34" charset="0"/>
              <a:buNone/>
            </a:pPr>
            <a:endParaRPr lang="fr-FR" altLang="ja-JP" sz="1400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re 1"/>
          <p:cNvSpPr>
            <a:spLocks noGrp="1"/>
          </p:cNvSpPr>
          <p:nvPr>
            <p:ph type="title" idx="4294967295"/>
          </p:nvPr>
        </p:nvSpPr>
        <p:spPr>
          <a:xfrm>
            <a:off x="1331640" y="1196107"/>
            <a:ext cx="7812360" cy="720725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ea typeface="ＭＳ Ｐゴシック" pitchFamily="34" charset="-128"/>
              </a:rPr>
              <a:t>Carte multiservices (</a:t>
            </a:r>
            <a:r>
              <a:rPr lang="fr-FR" dirty="0" err="1" smtClean="0">
                <a:ea typeface="ＭＳ Ｐゴシック" pitchFamily="34" charset="-128"/>
              </a:rPr>
              <a:t>JavaCard</a:t>
            </a:r>
            <a:r>
              <a:rPr lang="fr-FR" dirty="0" smtClean="0">
                <a:ea typeface="ＭＳ Ｐゴシック" pitchFamily="34" charset="-128"/>
              </a:rPr>
              <a:t>)</a:t>
            </a:r>
          </a:p>
        </p:txBody>
      </p:sp>
      <p:sp>
        <p:nvSpPr>
          <p:cNvPr id="46082" name="Espace réservé du contenu 2"/>
          <p:cNvSpPr>
            <a:spLocks noGrp="1"/>
          </p:cNvSpPr>
          <p:nvPr>
            <p:ph idx="4294967295"/>
          </p:nvPr>
        </p:nvSpPr>
        <p:spPr>
          <a:xfrm>
            <a:off x="1331640" y="2033736"/>
            <a:ext cx="8229600" cy="4419600"/>
          </a:xfrm>
        </p:spPr>
        <p:txBody>
          <a:bodyPr>
            <a:normAutofit/>
          </a:bodyPr>
          <a:lstStyle/>
          <a:p>
            <a:endParaRPr lang="fr-FR" sz="1800" dirty="0" smtClean="0">
              <a:ea typeface="ＭＳ Ｐゴシック" pitchFamily="34" charset="-128"/>
            </a:endParaRPr>
          </a:p>
          <a:p>
            <a:r>
              <a:rPr lang="fr-FR" sz="1800" dirty="0" smtClean="0">
                <a:ea typeface="ＭＳ Ｐゴシック" pitchFamily="34" charset="-128"/>
              </a:rPr>
              <a:t>Votre carte d’é</a:t>
            </a:r>
            <a:r>
              <a:rPr lang="fr-FR" altLang="ja-JP" sz="1800" dirty="0" smtClean="0">
                <a:ea typeface="ＭＳ Ｐゴシック" pitchFamily="34" charset="-128"/>
              </a:rPr>
              <a:t>tudiant / de personnel</a:t>
            </a:r>
          </a:p>
          <a:p>
            <a:r>
              <a:rPr lang="fr-FR" sz="1800" dirty="0" smtClean="0">
                <a:ea typeface="ＭＳ Ｐゴシック" pitchFamily="34" charset="-128"/>
              </a:rPr>
              <a:t>Services actuels :</a:t>
            </a:r>
          </a:p>
          <a:p>
            <a:pPr lvl="1"/>
            <a:r>
              <a:rPr lang="fr-FR" sz="1800" dirty="0" smtClean="0">
                <a:ea typeface="ＭＳ Ｐゴシック" pitchFamily="34" charset="-128"/>
              </a:rPr>
              <a:t>Contrôle d’</a:t>
            </a:r>
            <a:r>
              <a:rPr lang="fr-FR" altLang="ja-JP" sz="1800" dirty="0" smtClean="0">
                <a:ea typeface="ＭＳ Ｐゴシック" pitchFamily="34" charset="-128"/>
              </a:rPr>
              <a:t>accès aux bâtiments de l’UFR IM²AG</a:t>
            </a:r>
          </a:p>
          <a:p>
            <a:r>
              <a:rPr lang="fr-FR" sz="1800" dirty="0" smtClean="0">
                <a:ea typeface="ＭＳ Ｐゴシック" pitchFamily="34" charset="-128"/>
              </a:rPr>
              <a:t>Services futurs :</a:t>
            </a:r>
          </a:p>
          <a:p>
            <a:pPr lvl="1"/>
            <a:r>
              <a:rPr lang="fr-FR" sz="1800" dirty="0" smtClean="0">
                <a:ea typeface="ＭＳ Ｐゴシック" pitchFamily="34" charset="-128"/>
              </a:rPr>
              <a:t>Emargement aux examens</a:t>
            </a:r>
          </a:p>
          <a:p>
            <a:pPr lvl="1"/>
            <a:r>
              <a:rPr lang="fr-FR" sz="1800" dirty="0" smtClean="0">
                <a:ea typeface="ＭＳ Ｐゴシック" pitchFamily="34" charset="-128"/>
              </a:rPr>
              <a:t>Distributeurs / Impressions</a:t>
            </a:r>
          </a:p>
          <a:p>
            <a:r>
              <a:rPr lang="fr-FR" sz="1800" dirty="0" smtClean="0">
                <a:ea typeface="ＭＳ Ｐゴシック" pitchFamily="34" charset="-128"/>
              </a:rPr>
              <a:t>Technologie </a:t>
            </a:r>
            <a:r>
              <a:rPr lang="fr-FR" sz="1800" dirty="0" err="1" smtClean="0">
                <a:ea typeface="ＭＳ Ｐゴシック" pitchFamily="34" charset="-128"/>
              </a:rPr>
              <a:t>smartcard</a:t>
            </a:r>
            <a:r>
              <a:rPr lang="fr-FR" sz="1800" dirty="0" smtClean="0">
                <a:ea typeface="ＭＳ Ｐゴシック" pitchFamily="34" charset="-128"/>
              </a:rPr>
              <a:t> :</a:t>
            </a:r>
          </a:p>
          <a:p>
            <a:pPr lvl="1"/>
            <a:r>
              <a:rPr lang="fr-FR" sz="1800" dirty="0" smtClean="0">
                <a:ea typeface="ＭＳ Ｐゴシック" pitchFamily="34" charset="-128"/>
              </a:rPr>
              <a:t>Processeur Java embarqué</a:t>
            </a:r>
          </a:p>
          <a:p>
            <a:pPr lvl="1"/>
            <a:r>
              <a:rPr lang="fr-FR" sz="1800" dirty="0" smtClean="0">
                <a:ea typeface="ＭＳ Ｐゴシック" pitchFamily="34" charset="-128"/>
              </a:rPr>
              <a:t>Sécurité des applications</a:t>
            </a:r>
          </a:p>
          <a:p>
            <a:r>
              <a:rPr lang="fr-FR" sz="1800" dirty="0" smtClean="0">
                <a:ea typeface="ＭＳ Ｐゴシック" pitchFamily="34" charset="-128"/>
              </a:rPr>
              <a:t>Utilisation possible dans un cadre pédagogique</a:t>
            </a:r>
          </a:p>
        </p:txBody>
      </p:sp>
      <p:sp>
        <p:nvSpPr>
          <p:cNvPr id="46083" name="Espace réservé du numéro de diapositive 3"/>
          <p:cNvSpPr txBox="1">
            <a:spLocks noGrp="1"/>
          </p:cNvSpPr>
          <p:nvPr/>
        </p:nvSpPr>
        <p:spPr bwMode="auto">
          <a:xfrm>
            <a:off x="7010400" y="6492875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F615CB9B-FB4F-437C-999D-52B9C2C8E76F}" type="slidenum">
              <a:rPr lang="fr-FR" sz="1200">
                <a:solidFill>
                  <a:srgbClr val="898989"/>
                </a:solidFill>
                <a:latin typeface="Calibri" pitchFamily="34" charset="0"/>
              </a:rPr>
              <a:pPr algn="r"/>
              <a:t>20</a:t>
            </a:fld>
            <a:endParaRPr lang="fr-FR" sz="120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46084" name="Picture 8" descr="Visuel rect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60232" y="2468215"/>
            <a:ext cx="24384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5" name="Picture 9" descr="Visuel vers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6432" y="4140423"/>
            <a:ext cx="2362200" cy="152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re 1"/>
          <p:cNvSpPr>
            <a:spLocks noGrp="1"/>
          </p:cNvSpPr>
          <p:nvPr>
            <p:ph type="title"/>
          </p:nvPr>
        </p:nvSpPr>
        <p:spPr>
          <a:xfrm>
            <a:off x="1331640" y="1196107"/>
            <a:ext cx="7812360" cy="720725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ea typeface="ＭＳ Ｐゴシック" pitchFamily="34" charset="-128"/>
              </a:rPr>
              <a:t>Libre service</a:t>
            </a:r>
          </a:p>
        </p:txBody>
      </p:sp>
      <p:sp>
        <p:nvSpPr>
          <p:cNvPr id="44034" name="Espace réservé du contenu 2"/>
          <p:cNvSpPr>
            <a:spLocks noGrp="1"/>
          </p:cNvSpPr>
          <p:nvPr>
            <p:ph idx="1"/>
          </p:nvPr>
        </p:nvSpPr>
        <p:spPr>
          <a:xfrm>
            <a:off x="1331640" y="2307108"/>
            <a:ext cx="7812360" cy="3786188"/>
          </a:xfrm>
        </p:spPr>
        <p:txBody>
          <a:bodyPr>
            <a:normAutofit/>
          </a:bodyPr>
          <a:lstStyle/>
          <a:p>
            <a:r>
              <a:rPr lang="fr-FR" sz="2400" dirty="0" smtClean="0">
                <a:ea typeface="ＭＳ Ｐゴシック" pitchFamily="34" charset="-128"/>
              </a:rPr>
              <a:t>Libre service en salle F021, accès par </a:t>
            </a:r>
            <a:r>
              <a:rPr lang="fr-FR" sz="2400" dirty="0" err="1" smtClean="0">
                <a:ea typeface="ＭＳ Ｐゴシック" pitchFamily="34" charset="-128"/>
              </a:rPr>
              <a:t>JavaCard</a:t>
            </a:r>
            <a:endParaRPr lang="fr-FR" sz="2400" dirty="0" smtClean="0">
              <a:ea typeface="ＭＳ Ｐゴシック" pitchFamily="34" charset="-128"/>
            </a:endParaRPr>
          </a:p>
          <a:p>
            <a:endParaRPr lang="fr-FR" sz="2400" dirty="0" smtClean="0">
              <a:ea typeface="ＭＳ Ｐゴシック" pitchFamily="34" charset="-128"/>
            </a:endParaRPr>
          </a:p>
          <a:p>
            <a:r>
              <a:rPr lang="fr-FR" sz="2400" dirty="0" smtClean="0">
                <a:ea typeface="ＭＳ Ｐゴシック" pitchFamily="34" charset="-128"/>
              </a:rPr>
              <a:t>Ouverture jusqu’</a:t>
            </a:r>
            <a:r>
              <a:rPr lang="fr-FR" altLang="ja-JP" sz="2400" dirty="0" smtClean="0">
                <a:ea typeface="ＭＳ Ｐゴシック" pitchFamily="34" charset="-128"/>
              </a:rPr>
              <a:t>à 21h à partir de début Octobre</a:t>
            </a:r>
          </a:p>
          <a:p>
            <a:endParaRPr lang="fr-FR" altLang="ja-JP" sz="2400" dirty="0" smtClean="0">
              <a:ea typeface="ＭＳ Ｐゴシック" pitchFamily="34" charset="-128"/>
            </a:endParaRPr>
          </a:p>
          <a:p>
            <a:r>
              <a:rPr lang="fr-FR" sz="2400" dirty="0" smtClean="0">
                <a:ea typeface="ＭＳ Ｐゴシック" pitchFamily="34" charset="-128"/>
              </a:rPr>
              <a:t>Equipée de 15 PC et d’</a:t>
            </a:r>
            <a:r>
              <a:rPr lang="fr-FR" altLang="ja-JP" sz="2400" dirty="0" smtClean="0">
                <a:ea typeface="ＭＳ Ｐゴシック" pitchFamily="34" charset="-128"/>
              </a:rPr>
              <a:t>une infrastructure de prises électriques (40 prises) pour les accès portables</a:t>
            </a:r>
          </a:p>
          <a:p>
            <a:pPr>
              <a:buNone/>
            </a:pPr>
            <a:endParaRPr lang="fr-FR" altLang="ja-JP" sz="2400" dirty="0" smtClean="0">
              <a:ea typeface="ＭＳ Ｐゴシック" pitchFamily="34" charset="-128"/>
            </a:endParaRPr>
          </a:p>
          <a:p>
            <a:r>
              <a:rPr lang="fr-FR" sz="2400" dirty="0" smtClean="0">
                <a:ea typeface="ＭＳ Ｐゴシック" pitchFamily="34" charset="-128"/>
              </a:rPr>
              <a:t>Vacataire pour assistance 1</a:t>
            </a:r>
            <a:r>
              <a:rPr lang="fr-FR" sz="2400" baseline="30000" dirty="0" smtClean="0">
                <a:ea typeface="ＭＳ Ｐゴシック" pitchFamily="34" charset="-128"/>
              </a:rPr>
              <a:t>er</a:t>
            </a:r>
            <a:r>
              <a:rPr lang="fr-FR" sz="2400" dirty="0" smtClean="0">
                <a:ea typeface="ＭＳ Ｐゴシック" pitchFamily="34" charset="-128"/>
              </a:rPr>
              <a:t> niveau</a:t>
            </a:r>
          </a:p>
        </p:txBody>
      </p:sp>
      <p:sp>
        <p:nvSpPr>
          <p:cNvPr id="44035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602967C-98DF-4C77-9C1C-A429230E82C7}" type="slidenum">
              <a:rPr lang="fr-FR"/>
              <a:pPr/>
              <a:t>21</a:t>
            </a:fld>
            <a:endParaRPr lang="fr-FR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re 1"/>
          <p:cNvSpPr>
            <a:spLocks noGrp="1"/>
          </p:cNvSpPr>
          <p:nvPr>
            <p:ph type="title"/>
          </p:nvPr>
        </p:nvSpPr>
        <p:spPr>
          <a:xfrm>
            <a:off x="1331640" y="1124744"/>
            <a:ext cx="7812360" cy="1143000"/>
          </a:xfrm>
        </p:spPr>
        <p:txBody>
          <a:bodyPr/>
          <a:lstStyle/>
          <a:p>
            <a:r>
              <a:rPr lang="fr-FR" dirty="0" smtClean="0">
                <a:ea typeface="ＭＳ Ｐゴシック" pitchFamily="34" charset="-128"/>
              </a:rPr>
              <a:t>Environnements WEB</a:t>
            </a:r>
          </a:p>
        </p:txBody>
      </p:sp>
      <p:sp>
        <p:nvSpPr>
          <p:cNvPr id="47106" name="Espace réservé du contenu 2"/>
          <p:cNvSpPr>
            <a:spLocks noGrp="1"/>
          </p:cNvSpPr>
          <p:nvPr>
            <p:ph idx="1"/>
          </p:nvPr>
        </p:nvSpPr>
        <p:spPr>
          <a:xfrm>
            <a:off x="1331640" y="2204864"/>
            <a:ext cx="8329612" cy="4197350"/>
          </a:xfrm>
        </p:spPr>
        <p:txBody>
          <a:bodyPr>
            <a:normAutofit/>
          </a:bodyPr>
          <a:lstStyle/>
          <a:p>
            <a:r>
              <a:rPr lang="fr-FR" sz="2000" b="1" dirty="0" smtClean="0">
                <a:solidFill>
                  <a:srgbClr val="A43F39"/>
                </a:solidFill>
                <a:ea typeface="ＭＳ Ｐゴシック" pitchFamily="34" charset="-128"/>
              </a:rPr>
              <a:t>UFR IM</a:t>
            </a:r>
            <a:r>
              <a:rPr lang="fr-FR" sz="2000" b="1" baseline="30000" dirty="0" smtClean="0">
                <a:solidFill>
                  <a:srgbClr val="A43F39"/>
                </a:solidFill>
                <a:ea typeface="ＭＳ Ｐゴシック" pitchFamily="34" charset="-128"/>
              </a:rPr>
              <a:t>2</a:t>
            </a:r>
            <a:r>
              <a:rPr lang="fr-FR" sz="2000" b="1" dirty="0" smtClean="0">
                <a:solidFill>
                  <a:srgbClr val="A43F39"/>
                </a:solidFill>
                <a:ea typeface="ＭＳ Ｐゴシック" pitchFamily="34" charset="-128"/>
              </a:rPr>
              <a:t>AG </a:t>
            </a:r>
            <a:r>
              <a:rPr lang="fr-FR" sz="2000" dirty="0" smtClean="0">
                <a:ea typeface="ＭＳ Ｐゴシック" pitchFamily="34" charset="-128"/>
              </a:rPr>
              <a:t>:  </a:t>
            </a:r>
            <a:r>
              <a:rPr lang="fr-FR" sz="1800" dirty="0" smtClean="0">
                <a:solidFill>
                  <a:srgbClr val="FF3DEC"/>
                </a:solidFill>
                <a:ea typeface="ＭＳ Ｐゴシック" pitchFamily="34" charset="-128"/>
                <a:hlinkClick r:id="rId2"/>
              </a:rPr>
              <a:t>http://ufrim2ag.ujf-grenoble.fr</a:t>
            </a:r>
            <a:endParaRPr lang="fr-FR" sz="1800" dirty="0" smtClean="0">
              <a:solidFill>
                <a:srgbClr val="FF3DEC"/>
              </a:solidFill>
              <a:ea typeface="ＭＳ Ｐゴシック" pitchFamily="34" charset="-128"/>
            </a:endParaRPr>
          </a:p>
          <a:p>
            <a:pPr lvl="1"/>
            <a:r>
              <a:rPr lang="fr-FR" sz="1800" dirty="0" smtClean="0">
                <a:ea typeface="ＭＳ Ｐゴシック" pitchFamily="34" charset="-128"/>
              </a:rPr>
              <a:t>Contact technique : </a:t>
            </a:r>
            <a:r>
              <a:rPr lang="fr-FR" sz="1800" dirty="0" smtClean="0">
                <a:ea typeface="ＭＳ Ｐゴシック" pitchFamily="34" charset="-128"/>
                <a:hlinkClick r:id="rId3"/>
              </a:rPr>
              <a:t>crip-im2ag@ujf-grenoble.fr</a:t>
            </a:r>
            <a:endParaRPr lang="fr-FR" sz="1800" dirty="0" smtClean="0">
              <a:ea typeface="ＭＳ Ｐゴシック" pitchFamily="34" charset="-128"/>
            </a:endParaRPr>
          </a:p>
          <a:p>
            <a:pPr lvl="1"/>
            <a:r>
              <a:rPr lang="fr-FR" sz="1800" dirty="0" smtClean="0">
                <a:ea typeface="ＭＳ Ｐゴシック" pitchFamily="34" charset="-128"/>
              </a:rPr>
              <a:t>Contacts fonctionnels :</a:t>
            </a:r>
          </a:p>
          <a:p>
            <a:pPr lvl="2"/>
            <a:r>
              <a:rPr lang="fr-FR" sz="1400" dirty="0" smtClean="0">
                <a:ea typeface="ＭＳ Ｐゴシック" pitchFamily="34" charset="-128"/>
              </a:rPr>
              <a:t>Marie-Christine </a:t>
            </a:r>
            <a:r>
              <a:rPr lang="fr-FR" sz="1400" dirty="0" err="1" smtClean="0">
                <a:ea typeface="ＭＳ Ｐゴシック" pitchFamily="34" charset="-128"/>
              </a:rPr>
              <a:t>Fauvet</a:t>
            </a:r>
            <a:r>
              <a:rPr lang="fr-FR" sz="1400" dirty="0" smtClean="0">
                <a:ea typeface="ＭＳ Ｐゴシック" pitchFamily="34" charset="-128"/>
              </a:rPr>
              <a:t> </a:t>
            </a:r>
            <a:r>
              <a:rPr lang="fr-FR" sz="1400" dirty="0" smtClean="0">
                <a:ea typeface="ＭＳ Ｐゴシック" pitchFamily="34" charset="-128"/>
                <a:hlinkClick r:id="rId4"/>
              </a:rPr>
              <a:t>marie-christine.fauvet@imag.fr</a:t>
            </a:r>
            <a:endParaRPr lang="fr-FR" sz="1400" dirty="0" smtClean="0">
              <a:ea typeface="ＭＳ Ｐゴシック" pitchFamily="34" charset="-128"/>
            </a:endParaRPr>
          </a:p>
          <a:p>
            <a:pPr lvl="2"/>
            <a:r>
              <a:rPr lang="fr-FR" sz="1400" dirty="0" smtClean="0">
                <a:ea typeface="ＭＳ Ｐゴシック" pitchFamily="34" charset="-128"/>
              </a:rPr>
              <a:t>Gérard </a:t>
            </a:r>
            <a:r>
              <a:rPr lang="fr-FR" sz="1400" dirty="0" err="1" smtClean="0">
                <a:ea typeface="ＭＳ Ｐゴシック" pitchFamily="34" charset="-128"/>
              </a:rPr>
              <a:t>Vinel</a:t>
            </a:r>
            <a:r>
              <a:rPr lang="fr-FR" sz="1400" dirty="0" smtClean="0">
                <a:ea typeface="ＭＳ Ｐゴシック" pitchFamily="34" charset="-128"/>
              </a:rPr>
              <a:t> </a:t>
            </a:r>
            <a:r>
              <a:rPr lang="fr-FR" sz="1400" dirty="0" smtClean="0">
                <a:ea typeface="ＭＳ Ｐゴシック" pitchFamily="34" charset="-128"/>
                <a:hlinkClick r:id="rId5"/>
              </a:rPr>
              <a:t>Gerard.Vinel@ujf-grenoble.fr</a:t>
            </a:r>
            <a:endParaRPr lang="fr-FR" sz="1400" dirty="0" smtClean="0">
              <a:ea typeface="ＭＳ Ｐゴシック" pitchFamily="34" charset="-128"/>
            </a:endParaRPr>
          </a:p>
          <a:p>
            <a:pPr lvl="1"/>
            <a:r>
              <a:rPr lang="fr-FR" sz="1800" dirty="0" smtClean="0">
                <a:ea typeface="ＭＳ Ｐゴシック" pitchFamily="34" charset="-128"/>
              </a:rPr>
              <a:t>Emploi du temps, réservation des salles et documentation dans l’Intranet</a:t>
            </a:r>
          </a:p>
          <a:p>
            <a:endParaRPr lang="fr-FR" sz="1800" b="1" dirty="0" smtClean="0">
              <a:solidFill>
                <a:srgbClr val="A43F39"/>
              </a:solidFill>
              <a:ea typeface="ＭＳ Ｐゴシック" pitchFamily="34" charset="-128"/>
            </a:endParaRPr>
          </a:p>
          <a:p>
            <a:r>
              <a:rPr lang="fr-FR" sz="2000" b="1" dirty="0" smtClean="0">
                <a:solidFill>
                  <a:srgbClr val="A43F39"/>
                </a:solidFill>
                <a:ea typeface="ＭＳ Ｐゴシック" pitchFamily="34" charset="-128"/>
              </a:rPr>
              <a:t>UJF</a:t>
            </a:r>
            <a:r>
              <a:rPr lang="fr-FR" sz="2000" dirty="0" smtClean="0">
                <a:ea typeface="ＭＳ Ｐゴシック" pitchFamily="34" charset="-128"/>
              </a:rPr>
              <a:t> : </a:t>
            </a:r>
            <a:r>
              <a:rPr lang="fr-FR" sz="1800" dirty="0" smtClean="0">
                <a:ea typeface="ＭＳ Ｐゴシック" pitchFamily="34" charset="-128"/>
                <a:hlinkClick r:id="rId6"/>
              </a:rPr>
              <a:t>http://www.ujf-grenoble.fr</a:t>
            </a:r>
            <a:endParaRPr lang="fr-FR" sz="1800" dirty="0" smtClean="0">
              <a:ea typeface="ＭＳ Ｐゴシック" pitchFamily="34" charset="-128"/>
            </a:endParaRPr>
          </a:p>
          <a:p>
            <a:pPr lvl="1"/>
            <a:r>
              <a:rPr lang="fr-FR" sz="1800" dirty="0" smtClean="0">
                <a:ea typeface="ＭＳ Ｐゴシック" pitchFamily="34" charset="-128"/>
              </a:rPr>
              <a:t>Site institutionnel de l’</a:t>
            </a:r>
            <a:r>
              <a:rPr lang="fr-FR" altLang="ja-JP" sz="1800" dirty="0" smtClean="0">
                <a:ea typeface="ＭＳ Ｐゴシック" pitchFamily="34" charset="-128"/>
              </a:rPr>
              <a:t>établissement (informations, réglementation...)</a:t>
            </a:r>
          </a:p>
          <a:p>
            <a:pPr lvl="1"/>
            <a:endParaRPr lang="fr-FR" altLang="ja-JP" sz="1800" dirty="0" smtClean="0">
              <a:ea typeface="ＭＳ Ｐゴシック" pitchFamily="34" charset="-128"/>
            </a:endParaRPr>
          </a:p>
          <a:p>
            <a:r>
              <a:rPr lang="fr-FR" sz="2000" b="1" dirty="0" smtClean="0">
                <a:solidFill>
                  <a:srgbClr val="A43F39"/>
                </a:solidFill>
                <a:ea typeface="ＭＳ Ｐゴシック" pitchFamily="34" charset="-128"/>
              </a:rPr>
              <a:t>SIMSU </a:t>
            </a:r>
            <a:r>
              <a:rPr lang="fr-FR" sz="1800" dirty="0" smtClean="0">
                <a:ea typeface="ＭＳ Ｐゴシック" pitchFamily="34" charset="-128"/>
              </a:rPr>
              <a:t>: </a:t>
            </a:r>
            <a:r>
              <a:rPr lang="fr-FR" sz="1800" dirty="0" smtClean="0">
                <a:ea typeface="ＭＳ Ｐゴシック" pitchFamily="34" charset="-128"/>
                <a:hlinkClick r:id="rId7"/>
              </a:rPr>
              <a:t>http://portail.univ-grenoble.fr</a:t>
            </a:r>
            <a:endParaRPr lang="fr-FR" sz="1800" dirty="0" smtClean="0">
              <a:ea typeface="ＭＳ Ｐゴシック" pitchFamily="34" charset="-128"/>
            </a:endParaRPr>
          </a:p>
          <a:p>
            <a:pPr lvl="1"/>
            <a:r>
              <a:rPr lang="fr-FR" sz="1800" dirty="0" smtClean="0">
                <a:ea typeface="ＭＳ Ｐゴシック" pitchFamily="34" charset="-128"/>
              </a:rPr>
              <a:t>ENT  (Environnement Numérique de Travail)</a:t>
            </a:r>
          </a:p>
          <a:p>
            <a:pPr>
              <a:buFont typeface="Arial" pitchFamily="34" charset="0"/>
              <a:buNone/>
            </a:pPr>
            <a:endParaRPr lang="fr-FR" sz="2000" dirty="0" smtClean="0">
              <a:ea typeface="ＭＳ Ｐゴシック" pitchFamily="34" charset="-128"/>
            </a:endParaRPr>
          </a:p>
          <a:p>
            <a:pPr>
              <a:buFont typeface="Arial" pitchFamily="34" charset="0"/>
              <a:buNone/>
            </a:pPr>
            <a:endParaRPr lang="fr-FR" sz="2000" dirty="0" smtClean="0">
              <a:ea typeface="ＭＳ Ｐゴシック" pitchFamily="34" charset="-128"/>
            </a:endParaRPr>
          </a:p>
        </p:txBody>
      </p:sp>
      <p:sp>
        <p:nvSpPr>
          <p:cNvPr id="47107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DA74398-3E06-43BE-9059-DC220641E9C3}" type="slidenum">
              <a:rPr lang="fr-FR"/>
              <a:pPr/>
              <a:t>22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re 5"/>
          <p:cNvSpPr>
            <a:spLocks noGrp="1"/>
          </p:cNvSpPr>
          <p:nvPr>
            <p:ph type="title"/>
          </p:nvPr>
        </p:nvSpPr>
        <p:spPr>
          <a:xfrm>
            <a:off x="1331640" y="1268760"/>
            <a:ext cx="7812360" cy="1152128"/>
          </a:xfrm>
        </p:spPr>
        <p:txBody>
          <a:bodyPr>
            <a:noAutofit/>
          </a:bodyPr>
          <a:lstStyle/>
          <a:p>
            <a:r>
              <a:rPr lang="fr-FR" sz="3600" dirty="0" smtClean="0">
                <a:ea typeface="ＭＳ Ｐゴシック" pitchFamily="34" charset="-128"/>
              </a:rPr>
              <a:t>Les différentes plateformes</a:t>
            </a:r>
            <a:br>
              <a:rPr lang="fr-FR" sz="3600" dirty="0" smtClean="0">
                <a:ea typeface="ＭＳ Ｐゴシック" pitchFamily="34" charset="-128"/>
              </a:rPr>
            </a:br>
            <a:r>
              <a:rPr lang="fr-FR" sz="3600" dirty="0" smtClean="0">
                <a:ea typeface="ＭＳ Ｐゴシック" pitchFamily="34" charset="-128"/>
              </a:rPr>
              <a:t>UFR IM²AG/UJF</a:t>
            </a:r>
          </a:p>
        </p:txBody>
      </p:sp>
      <p:sp>
        <p:nvSpPr>
          <p:cNvPr id="53250" name="Espace réservé du contenu 6"/>
          <p:cNvSpPr>
            <a:spLocks noGrp="1"/>
          </p:cNvSpPr>
          <p:nvPr>
            <p:ph idx="1"/>
          </p:nvPr>
        </p:nvSpPr>
        <p:spPr>
          <a:xfrm>
            <a:off x="1907704" y="2603971"/>
            <a:ext cx="7812360" cy="3489325"/>
          </a:xfrm>
        </p:spPr>
        <p:txBody>
          <a:bodyPr wrap="none">
            <a:normAutofit lnSpcReduction="10000"/>
          </a:bodyPr>
          <a:lstStyle/>
          <a:p>
            <a:pPr>
              <a:buNone/>
            </a:pPr>
            <a:r>
              <a:rPr lang="fr-FR" sz="2595" b="1" dirty="0" smtClean="0">
                <a:ea typeface="ＭＳ Ｐゴシック" pitchFamily="34" charset="-128"/>
              </a:rPr>
              <a:t>UFR IM</a:t>
            </a:r>
            <a:r>
              <a:rPr lang="fr-FR" sz="2595" b="1" baseline="30000" dirty="0" smtClean="0">
                <a:ea typeface="ＭＳ Ｐゴシック" pitchFamily="34" charset="-128"/>
              </a:rPr>
              <a:t>2</a:t>
            </a:r>
            <a:r>
              <a:rPr lang="fr-FR" sz="2595" b="1" dirty="0" smtClean="0">
                <a:ea typeface="ＭＳ Ｐゴシック" pitchFamily="34" charset="-128"/>
              </a:rPr>
              <a:t>AG </a:t>
            </a:r>
          </a:p>
          <a:p>
            <a:r>
              <a:rPr lang="fr-FR" sz="2400" b="1" dirty="0" err="1" smtClean="0">
                <a:ea typeface="ＭＳ Ｐゴシック" pitchFamily="34" charset="-128"/>
              </a:rPr>
              <a:t>Moodle</a:t>
            </a:r>
            <a:r>
              <a:rPr lang="fr-FR" sz="2400" b="1" dirty="0" smtClean="0">
                <a:ea typeface="ＭＳ Ｐゴシック" pitchFamily="34" charset="-128"/>
              </a:rPr>
              <a:t> :</a:t>
            </a:r>
            <a:r>
              <a:rPr lang="fr-FR" sz="2400" dirty="0" smtClean="0">
                <a:ea typeface="ＭＳ Ｐゴシック" pitchFamily="34" charset="-128"/>
              </a:rPr>
              <a:t> plateforme pédagogique </a:t>
            </a:r>
          </a:p>
          <a:p>
            <a:pPr lvl="2">
              <a:buNone/>
            </a:pPr>
            <a:r>
              <a:rPr lang="fr-FR" altLang="ja-JP" sz="1600" b="1" dirty="0" smtClean="0">
                <a:ea typeface="ＭＳ Ｐゴシック" pitchFamily="34" charset="-128"/>
                <a:hlinkClick r:id="rId2"/>
              </a:rPr>
              <a:t>http://imag-moodle.e.ujf-grenoble.fr</a:t>
            </a:r>
            <a:endParaRPr lang="fr-FR" altLang="ja-JP" sz="1600" dirty="0" smtClean="0">
              <a:ea typeface="ＭＳ Ｐゴシック" pitchFamily="34" charset="-128"/>
            </a:endParaRPr>
          </a:p>
          <a:p>
            <a:r>
              <a:rPr lang="fr-FR" sz="2400" b="1" dirty="0" err="1" smtClean="0">
                <a:ea typeface="ＭＳ Ｐゴシック" pitchFamily="34" charset="-128"/>
              </a:rPr>
              <a:t>Fusionforge</a:t>
            </a:r>
            <a:r>
              <a:rPr lang="fr-FR" sz="2400" b="1" dirty="0" smtClean="0">
                <a:ea typeface="ＭＳ Ｐゴシック" pitchFamily="34" charset="-128"/>
              </a:rPr>
              <a:t> :</a:t>
            </a:r>
            <a:r>
              <a:rPr lang="fr-FR" sz="2400" dirty="0" smtClean="0">
                <a:ea typeface="ＭＳ Ｐゴシック" pitchFamily="34" charset="-128"/>
              </a:rPr>
              <a:t> plateforme développement logiciel</a:t>
            </a:r>
            <a:endParaRPr lang="fr-FR" altLang="ja-JP" sz="2400" dirty="0" smtClean="0">
              <a:ea typeface="ＭＳ Ｐゴシック" pitchFamily="34" charset="-128"/>
            </a:endParaRPr>
          </a:p>
          <a:p>
            <a:pPr lvl="2">
              <a:buNone/>
            </a:pPr>
            <a:r>
              <a:rPr lang="fr-FR" sz="1600" b="1" dirty="0" smtClean="0">
                <a:ea typeface="ＭＳ Ｐゴシック" pitchFamily="34" charset="-128"/>
                <a:hlinkClick r:id="rId3"/>
              </a:rPr>
              <a:t>http://im2ag-fusionforge.e.ujf-grenoble.fr</a:t>
            </a:r>
            <a:endParaRPr lang="fr-FR" sz="1600" b="1" dirty="0" smtClean="0">
              <a:ea typeface="ＭＳ Ｐゴシック" pitchFamily="34" charset="-128"/>
            </a:endParaRPr>
          </a:p>
          <a:p>
            <a:pPr lvl="2">
              <a:buNone/>
            </a:pPr>
            <a:endParaRPr lang="fr-FR" sz="1600" b="1" dirty="0" smtClean="0">
              <a:ea typeface="ＭＳ Ｐゴシック" pitchFamily="34" charset="-128"/>
            </a:endParaRPr>
          </a:p>
          <a:p>
            <a:pPr>
              <a:buNone/>
            </a:pPr>
            <a:r>
              <a:rPr lang="fr-FR" sz="2824" b="1" dirty="0" smtClean="0">
                <a:ea typeface="ＭＳ Ｐゴシック" pitchFamily="34" charset="-128"/>
              </a:rPr>
              <a:t>UJF</a:t>
            </a:r>
          </a:p>
          <a:p>
            <a:r>
              <a:rPr lang="fr-FR" sz="2400" b="1" dirty="0" err="1" smtClean="0">
                <a:ea typeface="ＭＳ Ｐゴシック" pitchFamily="34" charset="-128"/>
              </a:rPr>
              <a:t>Alfresco</a:t>
            </a:r>
            <a:r>
              <a:rPr lang="fr-FR" sz="2400" b="1" dirty="0" smtClean="0">
                <a:ea typeface="ＭＳ Ｐゴシック" pitchFamily="34" charset="-128"/>
              </a:rPr>
              <a:t> :</a:t>
            </a:r>
            <a:r>
              <a:rPr lang="fr-FR" sz="2400" dirty="0" smtClean="0">
                <a:ea typeface="ＭＳ Ｐゴシック" pitchFamily="34" charset="-128"/>
              </a:rPr>
              <a:t> plateforme collaborative</a:t>
            </a:r>
            <a:endParaRPr lang="fr-FR" altLang="ja-JP" sz="2400" dirty="0" smtClean="0">
              <a:ea typeface="ＭＳ Ｐゴシック" pitchFamily="34" charset="-128"/>
            </a:endParaRPr>
          </a:p>
          <a:p>
            <a:pPr lvl="2">
              <a:buNone/>
            </a:pPr>
            <a:r>
              <a:rPr lang="fr-FR" sz="1600" b="1" dirty="0" smtClean="0">
                <a:ea typeface="ＭＳ Ｐゴシック" pitchFamily="34" charset="-128"/>
                <a:hlinkClick r:id="rId4"/>
              </a:rPr>
              <a:t>https://espaces-collaboratifs.grenet.fr</a:t>
            </a:r>
            <a:r>
              <a:rPr lang="fr-FR" sz="1600" b="1" dirty="0" smtClean="0">
                <a:ea typeface="ＭＳ Ｐゴシック" pitchFamily="34" charset="-128"/>
              </a:rPr>
              <a:t>  </a:t>
            </a:r>
          </a:p>
        </p:txBody>
      </p:sp>
      <p:sp>
        <p:nvSpPr>
          <p:cNvPr id="53251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AF72EBA-7921-4E18-9619-BF0EF38C0703}" type="slidenum">
              <a:rPr lang="fr-FR"/>
              <a:pPr/>
              <a:t>23</a:t>
            </a:fld>
            <a:endParaRPr lang="fr-FR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Espace réservé du contenu 6"/>
          <p:cNvSpPr>
            <a:spLocks noGrp="1"/>
          </p:cNvSpPr>
          <p:nvPr>
            <p:ph idx="1"/>
          </p:nvPr>
        </p:nvSpPr>
        <p:spPr>
          <a:xfrm>
            <a:off x="1331640" y="2711152"/>
            <a:ext cx="7812360" cy="3886200"/>
          </a:xfrm>
        </p:spPr>
        <p:txBody>
          <a:bodyPr>
            <a:normAutofit/>
          </a:bodyPr>
          <a:lstStyle/>
          <a:p>
            <a:pPr algn="just"/>
            <a:r>
              <a:rPr lang="fr-FR" sz="1800" dirty="0" err="1" smtClean="0">
                <a:ea typeface="ＭＳ Ｐゴシック" pitchFamily="34" charset="-128"/>
              </a:rPr>
              <a:t>Moodle</a:t>
            </a:r>
            <a:r>
              <a:rPr lang="fr-FR" sz="1800" dirty="0" smtClean="0">
                <a:ea typeface="ＭＳ Ｐゴシック" pitchFamily="34" charset="-128"/>
              </a:rPr>
              <a:t> est un environnement d'apprentissage (Learning Management System ou LMS) libre et gratuit </a:t>
            </a:r>
          </a:p>
          <a:p>
            <a:pPr algn="just"/>
            <a:r>
              <a:rPr lang="fr-FR" sz="1800" dirty="0" smtClean="0">
                <a:ea typeface="ＭＳ Ｐゴシック" pitchFamily="34" charset="-128"/>
              </a:rPr>
              <a:t>Outil web pour proposer des cours en ligne, très proche de la communauté académique</a:t>
            </a:r>
          </a:p>
          <a:p>
            <a:pPr algn="just"/>
            <a:r>
              <a:rPr lang="fr-FR" sz="1800" dirty="0" smtClean="0">
                <a:ea typeface="ＭＳ Ｐゴシック" pitchFamily="34" charset="-128"/>
              </a:rPr>
              <a:t>Fonctionnalités : forums, gestionnaire de ressources, </a:t>
            </a:r>
            <a:r>
              <a:rPr lang="fr-FR" sz="1800" dirty="0" err="1" smtClean="0">
                <a:ea typeface="ＭＳ Ｐゴシック" pitchFamily="34" charset="-128"/>
              </a:rPr>
              <a:t>QCMs</a:t>
            </a:r>
            <a:r>
              <a:rPr lang="fr-FR" sz="1800" dirty="0" smtClean="0">
                <a:ea typeface="ＭＳ Ｐゴシック" pitchFamily="34" charset="-128"/>
              </a:rPr>
              <a:t> et divers modules (devoirs, sondages, glossaires, journal, étiquettes, leçons, wiki, base de données, blog, flux RSS...)</a:t>
            </a:r>
            <a:endParaRPr lang="fr-FR" sz="1800" b="1" dirty="0" smtClean="0">
              <a:ea typeface="ＭＳ Ｐゴシック" pitchFamily="34" charset="-128"/>
            </a:endParaRPr>
          </a:p>
          <a:p>
            <a:pPr algn="just"/>
            <a:r>
              <a:rPr lang="fr-FR" sz="1800" dirty="0" smtClean="0">
                <a:ea typeface="ＭＳ Ｐゴシック" pitchFamily="34" charset="-128"/>
              </a:rPr>
              <a:t>Cas d’</a:t>
            </a:r>
            <a:r>
              <a:rPr lang="fr-FR" altLang="ja-JP" sz="1800" dirty="0" smtClean="0">
                <a:ea typeface="ＭＳ Ｐゴシック" pitchFamily="34" charset="-128"/>
              </a:rPr>
              <a:t>utilisation : </a:t>
            </a:r>
          </a:p>
          <a:p>
            <a:pPr lvl="1" algn="just"/>
            <a:r>
              <a:rPr lang="fr-FR" altLang="ja-JP" sz="1800" dirty="0" smtClean="0">
                <a:ea typeface="ＭＳ Ｐゴシック" pitchFamily="34" charset="-128"/>
              </a:rPr>
              <a:t>Site de filière et site d’UE</a:t>
            </a:r>
          </a:p>
          <a:p>
            <a:pPr lvl="1" algn="just"/>
            <a:r>
              <a:rPr lang="fr-FR" sz="1800" dirty="0" smtClean="0">
                <a:ea typeface="ＭＳ Ｐゴシック" pitchFamily="34" charset="-128"/>
              </a:rPr>
              <a:t>Site d’activités pédagogiques (hors UE)</a:t>
            </a:r>
          </a:p>
          <a:p>
            <a:pPr algn="just"/>
            <a:endParaRPr lang="fr-FR" sz="1800" dirty="0" smtClean="0">
              <a:ea typeface="ＭＳ Ｐゴシック" pitchFamily="34" charset="-128"/>
            </a:endParaRPr>
          </a:p>
        </p:txBody>
      </p:sp>
      <p:sp>
        <p:nvSpPr>
          <p:cNvPr id="54275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3CE8720-F8A5-4889-854D-26A629130228}" type="slidenum">
              <a:rPr lang="fr-FR"/>
              <a:pPr/>
              <a:t>24</a:t>
            </a:fld>
            <a:endParaRPr lang="fr-FR"/>
          </a:p>
        </p:txBody>
      </p:sp>
      <p:pic>
        <p:nvPicPr>
          <p:cNvPr id="54276" name="Imag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3888" y="1464072"/>
            <a:ext cx="3276600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Espace réservé du contenu 2"/>
          <p:cNvSpPr>
            <a:spLocks noGrp="1"/>
          </p:cNvSpPr>
          <p:nvPr>
            <p:ph idx="1"/>
          </p:nvPr>
        </p:nvSpPr>
        <p:spPr>
          <a:xfrm>
            <a:off x="1475656" y="2381200"/>
            <a:ext cx="7560840" cy="4648200"/>
          </a:xfrm>
        </p:spPr>
        <p:txBody>
          <a:bodyPr>
            <a:normAutofit/>
          </a:bodyPr>
          <a:lstStyle/>
          <a:p>
            <a:pPr algn="just"/>
            <a:endParaRPr lang="fr-FR" sz="1800" dirty="0" smtClean="0">
              <a:ea typeface="ＭＳ Ｐゴシック" pitchFamily="34" charset="-128"/>
            </a:endParaRPr>
          </a:p>
          <a:p>
            <a:pPr algn="just"/>
            <a:r>
              <a:rPr lang="fr-FR" sz="1800" dirty="0" smtClean="0">
                <a:ea typeface="ＭＳ Ｐゴシック" pitchFamily="34" charset="-128"/>
              </a:rPr>
              <a:t>C‘est une plate-forme de développement libre et collaborative</a:t>
            </a:r>
          </a:p>
          <a:p>
            <a:pPr algn="just"/>
            <a:endParaRPr lang="fr-FR" sz="1100" dirty="0" smtClean="0">
              <a:ea typeface="ＭＳ Ｐゴシック" pitchFamily="34" charset="-128"/>
            </a:endParaRPr>
          </a:p>
          <a:p>
            <a:pPr algn="just"/>
            <a:r>
              <a:rPr lang="fr-FR" sz="1800" dirty="0" smtClean="0">
                <a:ea typeface="ＭＳ Ｐゴシック" pitchFamily="34" charset="-128"/>
              </a:rPr>
              <a:t>Technologie très utilisée dans les laboratoires (notamment ceux de l’IM²AG) ainsi qu’en entreprise</a:t>
            </a:r>
          </a:p>
          <a:p>
            <a:pPr algn="just"/>
            <a:endParaRPr lang="fr-FR" sz="1100" dirty="0" smtClean="0">
              <a:ea typeface="ＭＳ Ｐゴシック" pitchFamily="34" charset="-128"/>
            </a:endParaRPr>
          </a:p>
          <a:p>
            <a:pPr algn="just"/>
            <a:r>
              <a:rPr lang="fr-FR" sz="1800" dirty="0" smtClean="0">
                <a:ea typeface="ＭＳ Ｐゴシック" pitchFamily="34" charset="-128"/>
                <a:hlinkClick r:id="rId2"/>
              </a:rPr>
              <a:t>http://im2ag-fusionforge.e.ujf-grenoble.fr</a:t>
            </a:r>
            <a:endParaRPr lang="fr-FR" sz="1800" dirty="0" smtClean="0">
              <a:ea typeface="ＭＳ Ｐゴシック" pitchFamily="34" charset="-128"/>
            </a:endParaRPr>
          </a:p>
          <a:p>
            <a:pPr algn="just"/>
            <a:endParaRPr lang="fr-FR" sz="1100" dirty="0" smtClean="0">
              <a:ea typeface="ＭＳ Ｐゴシック" pitchFamily="34" charset="-128"/>
            </a:endParaRPr>
          </a:p>
          <a:p>
            <a:pPr algn="just"/>
            <a:r>
              <a:rPr lang="fr-FR" sz="1800" dirty="0" smtClean="0">
                <a:ea typeface="ＭＳ Ｐゴシック" pitchFamily="34" charset="-128"/>
              </a:rPr>
              <a:t>Fonctionnalités notables : SCMS, Bug </a:t>
            </a:r>
            <a:r>
              <a:rPr lang="fr-FR" sz="1800" dirty="0" err="1" smtClean="0">
                <a:ea typeface="ＭＳ Ｐゴシック" pitchFamily="34" charset="-128"/>
              </a:rPr>
              <a:t>tracker</a:t>
            </a:r>
            <a:r>
              <a:rPr lang="fr-FR" sz="1800" dirty="0" smtClean="0">
                <a:ea typeface="ＭＳ Ｐゴシック" pitchFamily="34" charset="-128"/>
              </a:rPr>
              <a:t>, gestion de documentation, Wiki, Forum, etc.</a:t>
            </a:r>
          </a:p>
        </p:txBody>
      </p:sp>
      <p:sp>
        <p:nvSpPr>
          <p:cNvPr id="58371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2A5613D-1E0D-4011-939A-A0B670F2C977}" type="slidenum">
              <a:rPr lang="fr-FR"/>
              <a:pPr/>
              <a:t>25</a:t>
            </a:fld>
            <a:endParaRPr lang="fr-FR"/>
          </a:p>
        </p:txBody>
      </p:sp>
      <p:pic>
        <p:nvPicPr>
          <p:cNvPr id="5" name="Image 4" descr="logo_Fusion_Forg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82280" y="1447056"/>
            <a:ext cx="38100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ichael\Desktop\alfresco_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1268761"/>
            <a:ext cx="3024336" cy="869300"/>
          </a:xfrm>
          <a:prstGeom prst="rect">
            <a:avLst/>
          </a:prstGeom>
          <a:noFill/>
        </p:spPr>
      </p:pic>
      <p:sp>
        <p:nvSpPr>
          <p:cNvPr id="9" name="ZoneTexte 8"/>
          <p:cNvSpPr txBox="1"/>
          <p:nvPr/>
        </p:nvSpPr>
        <p:spPr>
          <a:xfrm>
            <a:off x="1547664" y="2492896"/>
            <a:ext cx="66247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dirty="0" smtClean="0"/>
              <a:t> Plateforme collaborative de gestion et partage de documents</a:t>
            </a:r>
          </a:p>
          <a:p>
            <a:pPr>
              <a:buFont typeface="Arial" pitchFamily="34" charset="0"/>
              <a:buChar char="•"/>
            </a:pPr>
            <a:endParaRPr lang="fr-FR" dirty="0" smtClean="0"/>
          </a:p>
          <a:p>
            <a:pPr>
              <a:buFont typeface="Arial" pitchFamily="34" charset="0"/>
              <a:buChar char="•"/>
            </a:pPr>
            <a:r>
              <a:rPr lang="fr-FR" dirty="0" smtClean="0"/>
              <a:t> Accessible aux trois universités de Grenoble (UJF, UPMF, Stendhal)</a:t>
            </a:r>
          </a:p>
          <a:p>
            <a:pPr>
              <a:buFont typeface="Arial" pitchFamily="34" charset="0"/>
              <a:buChar char="•"/>
            </a:pPr>
            <a:endParaRPr lang="fr-FR" dirty="0" smtClean="0"/>
          </a:p>
          <a:p>
            <a:pPr>
              <a:buFont typeface="Arial" pitchFamily="34" charset="0"/>
              <a:buChar char="•"/>
            </a:pPr>
            <a:r>
              <a:rPr lang="fr-FR" dirty="0" smtClean="0"/>
              <a:t> Héberge certains sites d’UE</a:t>
            </a:r>
            <a:endParaRPr lang="fr-FR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91880" y="4187527"/>
            <a:ext cx="3385701" cy="212179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re 1"/>
          <p:cNvSpPr>
            <a:spLocks noGrp="1"/>
          </p:cNvSpPr>
          <p:nvPr>
            <p:ph type="title"/>
          </p:nvPr>
        </p:nvSpPr>
        <p:spPr>
          <a:xfrm>
            <a:off x="1331640" y="1124744"/>
            <a:ext cx="7812360" cy="1296144"/>
          </a:xfrm>
        </p:spPr>
        <p:txBody>
          <a:bodyPr>
            <a:normAutofit/>
          </a:bodyPr>
          <a:lstStyle/>
          <a:p>
            <a:r>
              <a:rPr lang="fr-FR" dirty="0" smtClean="0">
                <a:ea typeface="ＭＳ Ｐゴシック" pitchFamily="34" charset="-128"/>
              </a:rPr>
              <a:t>Accès aux services numériques</a:t>
            </a:r>
          </a:p>
        </p:txBody>
      </p:sp>
      <p:sp>
        <p:nvSpPr>
          <p:cNvPr id="63490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BA21E55-BE83-44B0-9BA8-EDDCF93E2B53}" type="slidenum">
              <a:rPr lang="fr-FR"/>
              <a:pPr/>
              <a:t>27</a:t>
            </a:fld>
            <a:endParaRPr lang="fr-FR"/>
          </a:p>
        </p:txBody>
      </p:sp>
      <p:sp>
        <p:nvSpPr>
          <p:cNvPr id="8" name="Rectangle à coins arrondis 7"/>
          <p:cNvSpPr>
            <a:spLocks noChangeArrowheads="1"/>
          </p:cNvSpPr>
          <p:nvPr/>
        </p:nvSpPr>
        <p:spPr bwMode="auto">
          <a:xfrm>
            <a:off x="1691680" y="2492896"/>
            <a:ext cx="3168352" cy="3816424"/>
          </a:xfrm>
          <a:prstGeom prst="roundRect">
            <a:avLst>
              <a:gd name="adj" fmla="val 16667"/>
            </a:avLst>
          </a:prstGeom>
          <a:solidFill>
            <a:srgbClr val="953735"/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t"/>
          <a:lstStyle/>
          <a:p>
            <a:pPr>
              <a:defRPr/>
            </a:pPr>
            <a:endParaRPr lang="fr-FR" dirty="0" smtClean="0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  <a:p>
            <a:pPr algn="ctr">
              <a:defRPr/>
            </a:pPr>
            <a:r>
              <a:rPr lang="fr-FR" sz="3200" b="1" dirty="0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Arial" charset="0"/>
              </a:rPr>
              <a:t>UFR IM²AG</a:t>
            </a:r>
            <a:endParaRPr lang="fr-FR" sz="3200" b="1" dirty="0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9" name="Rectangle à coins arrondis 8"/>
          <p:cNvSpPr>
            <a:spLocks noChangeArrowheads="1"/>
          </p:cNvSpPr>
          <p:nvPr/>
        </p:nvSpPr>
        <p:spPr bwMode="auto">
          <a:xfrm>
            <a:off x="5508104" y="2492896"/>
            <a:ext cx="3168352" cy="3816424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t"/>
          <a:lstStyle/>
          <a:p>
            <a:pPr algn="ctr">
              <a:defRPr/>
            </a:pPr>
            <a:endParaRPr lang="fr-FR" b="1" dirty="0" smtClean="0">
              <a:solidFill>
                <a:schemeClr val="bg1"/>
              </a:solidFill>
              <a:latin typeface="Calibri" charset="0"/>
              <a:ea typeface="ＭＳ Ｐゴシック" charset="0"/>
              <a:cs typeface="Arial" charset="0"/>
            </a:endParaRPr>
          </a:p>
          <a:p>
            <a:pPr algn="ctr">
              <a:defRPr/>
            </a:pPr>
            <a:r>
              <a:rPr lang="fr-FR" sz="3200" b="1" dirty="0" smtClean="0">
                <a:solidFill>
                  <a:schemeClr val="bg1"/>
                </a:solidFill>
                <a:latin typeface="Calibri" charset="0"/>
                <a:ea typeface="ＭＳ Ｐゴシック" charset="0"/>
                <a:cs typeface="Arial" charset="0"/>
              </a:rPr>
              <a:t>UJF ou SIMSU</a:t>
            </a:r>
            <a:endParaRPr lang="fr-FR" sz="3200" b="1" dirty="0">
              <a:solidFill>
                <a:schemeClr val="bg1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63495" name="ZoneTexte 19"/>
          <p:cNvSpPr txBox="1">
            <a:spLocks noChangeArrowheads="1"/>
          </p:cNvSpPr>
          <p:nvPr/>
        </p:nvSpPr>
        <p:spPr bwMode="auto">
          <a:xfrm>
            <a:off x="1691680" y="4005064"/>
            <a:ext cx="3168352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Serveurs pédagogiques</a:t>
            </a:r>
          </a:p>
          <a:p>
            <a:pPr algn="ctr"/>
            <a:r>
              <a:rPr lang="fr-FR" dirty="0" smtClean="0">
                <a:solidFill>
                  <a:schemeClr val="bg1"/>
                </a:solidFill>
              </a:rPr>
              <a:t>Site web UFR IM²AG</a:t>
            </a:r>
          </a:p>
          <a:p>
            <a:pPr algn="ctr"/>
            <a:r>
              <a:rPr lang="fr-FR" dirty="0" smtClean="0">
                <a:solidFill>
                  <a:schemeClr val="bg1"/>
                </a:solidFill>
              </a:rPr>
              <a:t>Gestion </a:t>
            </a:r>
            <a:r>
              <a:rPr lang="fr-FR" dirty="0">
                <a:solidFill>
                  <a:schemeClr val="bg1"/>
                </a:solidFill>
              </a:rPr>
              <a:t>incidents</a:t>
            </a:r>
          </a:p>
          <a:p>
            <a:pPr algn="ctr"/>
            <a:r>
              <a:rPr lang="fr-FR" dirty="0" err="1">
                <a:solidFill>
                  <a:schemeClr val="bg1"/>
                </a:solidFill>
              </a:rPr>
              <a:t>Moodle</a:t>
            </a:r>
            <a:endParaRPr lang="fr-FR" dirty="0">
              <a:solidFill>
                <a:schemeClr val="bg1"/>
              </a:solidFill>
            </a:endParaRPr>
          </a:p>
          <a:p>
            <a:pPr algn="ctr"/>
            <a:r>
              <a:rPr lang="fr-FR" dirty="0" err="1" smtClean="0">
                <a:solidFill>
                  <a:schemeClr val="bg1"/>
                </a:solidFill>
              </a:rPr>
              <a:t>Fusionforge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3496" name="ZoneTexte 20"/>
          <p:cNvSpPr txBox="1">
            <a:spLocks noChangeArrowheads="1"/>
          </p:cNvSpPr>
          <p:nvPr/>
        </p:nvSpPr>
        <p:spPr bwMode="auto">
          <a:xfrm>
            <a:off x="5796136" y="4149080"/>
            <a:ext cx="269644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Messagerie</a:t>
            </a:r>
          </a:p>
          <a:p>
            <a:pPr algn="ctr"/>
            <a:r>
              <a:rPr lang="fr-FR" dirty="0" err="1">
                <a:solidFill>
                  <a:schemeClr val="bg1"/>
                </a:solidFill>
              </a:rPr>
              <a:t>Alfresco</a:t>
            </a:r>
            <a:endParaRPr lang="fr-FR" dirty="0">
              <a:solidFill>
                <a:schemeClr val="bg1"/>
              </a:solidFill>
            </a:endParaRPr>
          </a:p>
          <a:p>
            <a:pPr algn="ctr"/>
            <a:r>
              <a:rPr lang="fr-FR" dirty="0">
                <a:solidFill>
                  <a:schemeClr val="bg1"/>
                </a:solidFill>
              </a:rPr>
              <a:t>Gestion du compte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Services interuniversitaires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re 1"/>
          <p:cNvSpPr>
            <a:spLocks noGrp="1"/>
          </p:cNvSpPr>
          <p:nvPr>
            <p:ph type="title"/>
          </p:nvPr>
        </p:nvSpPr>
        <p:spPr>
          <a:xfrm>
            <a:off x="1331640" y="1205880"/>
            <a:ext cx="7797552" cy="1143000"/>
          </a:xfrm>
        </p:spPr>
        <p:txBody>
          <a:bodyPr/>
          <a:lstStyle/>
          <a:p>
            <a:pPr eaLnBrk="1" hangingPunct="1"/>
            <a:r>
              <a:rPr lang="fr-FR" dirty="0" smtClean="0">
                <a:ea typeface="ＭＳ Ｐゴシック" pitchFamily="34" charset="-128"/>
              </a:rPr>
              <a:t>Quelques chiffres</a:t>
            </a:r>
          </a:p>
        </p:txBody>
      </p:sp>
      <p:sp>
        <p:nvSpPr>
          <p:cNvPr id="16385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391A2F5-297A-4446-A309-D52DCF46E04D}" type="slidenum">
              <a:rPr lang="fr-FR"/>
              <a:pPr/>
              <a:t>3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1598984" y="2431429"/>
            <a:ext cx="8229600" cy="4525963"/>
          </a:xfrm>
        </p:spPr>
        <p:txBody>
          <a:bodyPr/>
          <a:lstStyle/>
          <a:p>
            <a:r>
              <a:rPr lang="fr-FR" sz="2800" b="1" dirty="0" smtClean="0">
                <a:solidFill>
                  <a:srgbClr val="0000FF"/>
                </a:solidFill>
                <a:ea typeface="ＭＳ Ｐゴシック" pitchFamily="34" charset="-128"/>
              </a:rPr>
              <a:t>900</a:t>
            </a:r>
            <a:r>
              <a:rPr lang="fr-FR" sz="2800" dirty="0" smtClean="0">
                <a:ea typeface="ＭＳ Ｐゴシック" pitchFamily="34" charset="-128"/>
              </a:rPr>
              <a:t> </a:t>
            </a:r>
            <a:r>
              <a:rPr lang="fr-FR" sz="2800" b="1" dirty="0" smtClean="0">
                <a:solidFill>
                  <a:srgbClr val="0000FF"/>
                </a:solidFill>
                <a:ea typeface="ＭＳ Ｐゴシック" pitchFamily="34" charset="-128"/>
              </a:rPr>
              <a:t>étudiants</a:t>
            </a:r>
            <a:r>
              <a:rPr lang="fr-FR" sz="2800" dirty="0" smtClean="0">
                <a:ea typeface="ＭＳ Ｐゴシック" pitchFamily="34" charset="-128"/>
              </a:rPr>
              <a:t> </a:t>
            </a:r>
            <a:r>
              <a:rPr lang="fr-FR" sz="2400" dirty="0" smtClean="0">
                <a:ea typeface="ＭＳ Ｐゴシック" pitchFamily="34" charset="-128"/>
              </a:rPr>
              <a:t>(UFR IM</a:t>
            </a:r>
            <a:r>
              <a:rPr lang="fr-FR" sz="2400" baseline="30000" dirty="0" smtClean="0">
                <a:ea typeface="ＭＳ Ｐゴシック" pitchFamily="34" charset="-128"/>
              </a:rPr>
              <a:t>2</a:t>
            </a:r>
            <a:r>
              <a:rPr lang="fr-FR" sz="2400" dirty="0" smtClean="0">
                <a:ea typeface="ＭＳ Ｐゴシック" pitchFamily="34" charset="-128"/>
              </a:rPr>
              <a:t>AG et hors UFR IM</a:t>
            </a:r>
            <a:r>
              <a:rPr lang="fr-FR" sz="2400" baseline="30000" dirty="0" smtClean="0">
                <a:ea typeface="ＭＳ Ｐゴシック" pitchFamily="34" charset="-128"/>
              </a:rPr>
              <a:t>2</a:t>
            </a:r>
            <a:r>
              <a:rPr lang="fr-FR" sz="2400" dirty="0" smtClean="0">
                <a:ea typeface="ＭＳ Ｐゴシック" pitchFamily="34" charset="-128"/>
              </a:rPr>
              <a:t>AG)</a:t>
            </a:r>
          </a:p>
          <a:p>
            <a:r>
              <a:rPr lang="fr-FR" sz="2800" b="1" dirty="0" smtClean="0">
                <a:solidFill>
                  <a:srgbClr val="0000FF"/>
                </a:solidFill>
                <a:ea typeface="ＭＳ Ｐゴシック" pitchFamily="34" charset="-128"/>
              </a:rPr>
              <a:t>22 salles de TP </a:t>
            </a:r>
            <a:r>
              <a:rPr lang="fr-FR" sz="2400" dirty="0" smtClean="0">
                <a:ea typeface="ＭＳ Ｐゴシック" pitchFamily="34" charset="-128"/>
              </a:rPr>
              <a:t>(19 bât F et 3 bât Math)</a:t>
            </a:r>
          </a:p>
          <a:p>
            <a:r>
              <a:rPr lang="fr-FR" sz="2800" b="1" dirty="0" smtClean="0">
                <a:solidFill>
                  <a:srgbClr val="0000FF"/>
                </a:solidFill>
                <a:ea typeface="ＭＳ Ｐゴシック" pitchFamily="34" charset="-128"/>
              </a:rPr>
              <a:t>400 postes de travail</a:t>
            </a:r>
          </a:p>
          <a:p>
            <a:r>
              <a:rPr lang="fr-FR" sz="2800" b="1" dirty="0" smtClean="0">
                <a:solidFill>
                  <a:srgbClr val="0000FF"/>
                </a:solidFill>
                <a:ea typeface="ＭＳ Ｐゴシック" pitchFamily="34" charset="-128"/>
              </a:rPr>
              <a:t>60 serveurs</a:t>
            </a:r>
          </a:p>
          <a:p>
            <a:r>
              <a:rPr lang="fr-FR" sz="2800" b="1" dirty="0" smtClean="0">
                <a:solidFill>
                  <a:srgbClr val="0000FF"/>
                </a:solidFill>
                <a:ea typeface="ＭＳ Ｐゴシック" pitchFamily="34" charset="-128"/>
              </a:rPr>
              <a:t>500 prises réseaux</a:t>
            </a:r>
          </a:p>
          <a:p>
            <a:r>
              <a:rPr lang="fr-FR" sz="2800" b="1" dirty="0" smtClean="0">
                <a:solidFill>
                  <a:srgbClr val="0000FF"/>
                </a:solidFill>
                <a:ea typeface="ＭＳ Ｐゴシック" pitchFamily="34" charset="-128"/>
              </a:rPr>
              <a:t>500 connexions simultanées </a:t>
            </a:r>
            <a:r>
              <a:rPr lang="fr-FR" sz="2400" dirty="0" smtClean="0">
                <a:ea typeface="ＭＳ Ｐゴシック" pitchFamily="34" charset="-128"/>
              </a:rPr>
              <a:t>(filaire et Wifi) </a:t>
            </a:r>
          </a:p>
          <a:p>
            <a:pPr lvl="2" eaLnBrk="1" hangingPunct="1">
              <a:buFont typeface="Arial" pitchFamily="34" charset="0"/>
              <a:buNone/>
            </a:pPr>
            <a:endParaRPr lang="fr-FR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re 1"/>
          <p:cNvSpPr>
            <a:spLocks noGrp="1"/>
          </p:cNvSpPr>
          <p:nvPr>
            <p:ph type="title"/>
          </p:nvPr>
        </p:nvSpPr>
        <p:spPr>
          <a:xfrm>
            <a:off x="1331640" y="1124744"/>
            <a:ext cx="7812360" cy="1143000"/>
          </a:xfrm>
        </p:spPr>
        <p:txBody>
          <a:bodyPr>
            <a:normAutofit/>
          </a:bodyPr>
          <a:lstStyle/>
          <a:p>
            <a:r>
              <a:rPr lang="fr-FR" sz="4000" dirty="0" smtClean="0">
                <a:ea typeface="ＭＳ Ｐゴシック" pitchFamily="34" charset="-128"/>
              </a:rPr>
              <a:t>Missions service informatique</a:t>
            </a:r>
          </a:p>
        </p:txBody>
      </p:sp>
      <p:sp>
        <p:nvSpPr>
          <p:cNvPr id="19458" name="Espace réservé du contenu 2"/>
          <p:cNvSpPr>
            <a:spLocks noGrp="1"/>
          </p:cNvSpPr>
          <p:nvPr>
            <p:ph idx="1"/>
          </p:nvPr>
        </p:nvSpPr>
        <p:spPr>
          <a:xfrm>
            <a:off x="1331640" y="2348880"/>
            <a:ext cx="7812360" cy="4248472"/>
          </a:xfrm>
        </p:spPr>
        <p:txBody>
          <a:bodyPr>
            <a:normAutofit lnSpcReduction="10000"/>
          </a:bodyPr>
          <a:lstStyle/>
          <a:p>
            <a:r>
              <a:rPr lang="fr-FR" sz="2400" b="1" dirty="0" smtClean="0">
                <a:solidFill>
                  <a:srgbClr val="000090"/>
                </a:solidFill>
                <a:ea typeface="ＭＳ Ｐゴシック" pitchFamily="34" charset="-128"/>
              </a:rPr>
              <a:t>Support à la pédagogie : enseignants et étudiants sur les 2 sites (Bât F et bât « Math ») </a:t>
            </a:r>
          </a:p>
          <a:p>
            <a:pPr lvl="1"/>
            <a:r>
              <a:rPr lang="fr-FR" sz="2000" dirty="0" smtClean="0">
                <a:ea typeface="ＭＳ Ｐゴシック" pitchFamily="34" charset="-128"/>
              </a:rPr>
              <a:t>Installation et support des Travaux  Pratiques (TP)</a:t>
            </a:r>
          </a:p>
          <a:p>
            <a:pPr lvl="1"/>
            <a:r>
              <a:rPr lang="fr-FR" sz="2000" dirty="0" smtClean="0">
                <a:ea typeface="ＭＳ Ｐゴシック" pitchFamily="34" charset="-128"/>
              </a:rPr>
              <a:t>Support aux utilisateurs (enseignants/étudiants/administratifs)</a:t>
            </a:r>
          </a:p>
          <a:p>
            <a:pPr lvl="1"/>
            <a:r>
              <a:rPr lang="fr-FR" sz="2000" dirty="0" smtClean="0">
                <a:ea typeface="ＭＳ Ｐゴシック" pitchFamily="34" charset="-128"/>
              </a:rPr>
              <a:t>Gestion de l</a:t>
            </a:r>
            <a:r>
              <a:rPr lang="ja-JP" altLang="fr-FR" sz="2000" dirty="0" smtClean="0">
                <a:ea typeface="ＭＳ Ｐゴシック" pitchFamily="34" charset="-128"/>
              </a:rPr>
              <a:t>’</a:t>
            </a:r>
            <a:r>
              <a:rPr lang="fr-FR" altLang="ja-JP" sz="2000" dirty="0" smtClean="0">
                <a:ea typeface="ＭＳ Ｐゴシック" pitchFamily="34" charset="-128"/>
              </a:rPr>
              <a:t>infrastructure informatique : réseau, serveurs, postes de travail et sécurité</a:t>
            </a:r>
          </a:p>
          <a:p>
            <a:pPr lvl="1"/>
            <a:endParaRPr lang="fr-FR" altLang="ja-JP" sz="2000" dirty="0" smtClean="0">
              <a:ea typeface="ＭＳ Ｐゴシック" pitchFamily="34" charset="-128"/>
            </a:endParaRPr>
          </a:p>
          <a:p>
            <a:r>
              <a:rPr lang="fr-FR" sz="2400" b="1" dirty="0" smtClean="0">
                <a:solidFill>
                  <a:srgbClr val="000090"/>
                </a:solidFill>
                <a:ea typeface="ＭＳ Ｐゴシック" pitchFamily="34" charset="-128"/>
              </a:rPr>
              <a:t>Mise en place et déploiement du projet pour rénovation de matériel :</a:t>
            </a:r>
          </a:p>
          <a:p>
            <a:pPr lvl="1"/>
            <a:r>
              <a:rPr lang="fr-FR" sz="2000" dirty="0" smtClean="0">
                <a:ea typeface="ＭＳ Ｐゴシック" pitchFamily="34" charset="-128"/>
              </a:rPr>
              <a:t>Collaboration avec la DSI UJF et SIMSU</a:t>
            </a:r>
          </a:p>
          <a:p>
            <a:pPr lvl="1"/>
            <a:r>
              <a:rPr lang="fr-FR" sz="2000" dirty="0" smtClean="0">
                <a:ea typeface="ＭＳ Ｐゴシック" pitchFamily="34" charset="-128"/>
              </a:rPr>
              <a:t>Partenaires industriels</a:t>
            </a:r>
          </a:p>
          <a:p>
            <a:pPr lvl="1"/>
            <a:r>
              <a:rPr lang="fr-FR" sz="2000" dirty="0" smtClean="0">
                <a:ea typeface="ＭＳ Ｐゴシック" pitchFamily="34" charset="-128"/>
              </a:rPr>
              <a:t>Expertise sur technologies innovantes</a:t>
            </a:r>
          </a:p>
          <a:p>
            <a:pPr lvl="1"/>
            <a:endParaRPr lang="fr-FR" sz="2000" dirty="0" smtClean="0">
              <a:ea typeface="ＭＳ Ｐゴシック" pitchFamily="34" charset="-128"/>
            </a:endParaRPr>
          </a:p>
        </p:txBody>
      </p:sp>
      <p:sp>
        <p:nvSpPr>
          <p:cNvPr id="19459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D4BDFB8-E805-4801-9E09-F7C2DC8CC85D}" type="slidenum">
              <a:rPr lang="fr-FR"/>
              <a:pPr/>
              <a:t>4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re 1"/>
          <p:cNvSpPr>
            <a:spLocks noGrp="1"/>
          </p:cNvSpPr>
          <p:nvPr>
            <p:ph type="title"/>
          </p:nvPr>
        </p:nvSpPr>
        <p:spPr>
          <a:xfrm>
            <a:off x="1331640" y="1163787"/>
            <a:ext cx="7812360" cy="68103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fr-FR" b="1" dirty="0" smtClean="0">
                <a:ea typeface="ＭＳ Ｐゴシック" pitchFamily="34" charset="-128"/>
              </a:rPr>
              <a:t>22 salles TP</a:t>
            </a:r>
          </a:p>
        </p:txBody>
      </p:sp>
      <p:sp>
        <p:nvSpPr>
          <p:cNvPr id="20483" name="Espace réservé du contenu 2"/>
          <p:cNvSpPr>
            <a:spLocks noGrp="1"/>
          </p:cNvSpPr>
          <p:nvPr>
            <p:ph idx="1"/>
          </p:nvPr>
        </p:nvSpPr>
        <p:spPr>
          <a:xfrm>
            <a:off x="1331640" y="1952203"/>
            <a:ext cx="7812360" cy="1552997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80000"/>
              </a:lnSpc>
              <a:buNone/>
            </a:pPr>
            <a:r>
              <a:rPr lang="fr-FR" sz="2595" b="1" dirty="0" smtClean="0">
                <a:solidFill>
                  <a:srgbClr val="000090"/>
                </a:solidFill>
                <a:ea typeface="ＭＳ Ｐゴシック" pitchFamily="34" charset="-128"/>
              </a:rPr>
              <a:t>Matériel récent Dell 755, 780, 7010  &amp;  iMac 21’5’’</a:t>
            </a:r>
          </a:p>
          <a:p>
            <a:pPr>
              <a:lnSpc>
                <a:spcPct val="80000"/>
              </a:lnSpc>
              <a:buNone/>
            </a:pPr>
            <a:endParaRPr lang="fr-FR" sz="2000" dirty="0" smtClean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fr-FR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ＭＳ Ｐゴシック" pitchFamily="34" charset="-128"/>
              </a:rPr>
              <a:t>Planning</a:t>
            </a:r>
            <a:r>
              <a:rPr lang="fr-FR" sz="2000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ＭＳ Ｐゴシック" pitchFamily="34" charset="-128"/>
              </a:rPr>
              <a:t> </a:t>
            </a:r>
            <a:r>
              <a:rPr lang="fr-FR" sz="2000" dirty="0" smtClean="0">
                <a:solidFill>
                  <a:srgbClr val="000090"/>
                </a:solidFill>
                <a:ea typeface="ＭＳ Ｐゴシック" pitchFamily="34" charset="-128"/>
              </a:rPr>
              <a:t>:  </a:t>
            </a:r>
            <a:r>
              <a:rPr lang="fr-FR" sz="2000" dirty="0" smtClean="0">
                <a:solidFill>
                  <a:srgbClr val="000090"/>
                </a:solidFill>
                <a:ea typeface="ＭＳ Ｐゴシック" pitchFamily="34" charset="-128"/>
                <a:hlinkClick r:id="rId2"/>
              </a:rPr>
              <a:t>http://ufrim2ag.ujf-grenoble.fr/INTRANET/</a:t>
            </a:r>
            <a:endParaRPr lang="fr-FR" sz="2000" dirty="0" smtClean="0">
              <a:solidFill>
                <a:srgbClr val="000090"/>
              </a:solidFill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fr-FR" sz="2000" b="1" dirty="0" smtClean="0">
                <a:solidFill>
                  <a:srgbClr val="558ED5"/>
                </a:solidFill>
                <a:ea typeface="ＭＳ Ｐゴシック" pitchFamily="34" charset="-128"/>
              </a:rPr>
              <a:t>Horaires d’</a:t>
            </a:r>
            <a:r>
              <a:rPr lang="fr-FR" altLang="ja-JP" sz="2000" b="1" dirty="0" smtClean="0">
                <a:solidFill>
                  <a:srgbClr val="558ED5"/>
                </a:solidFill>
                <a:ea typeface="ＭＳ Ｐゴシック" pitchFamily="34" charset="-128"/>
              </a:rPr>
              <a:t>ouverture </a:t>
            </a:r>
            <a:r>
              <a:rPr lang="fr-FR" altLang="ja-JP" sz="2000" dirty="0" smtClean="0">
                <a:solidFill>
                  <a:srgbClr val="000090"/>
                </a:solidFill>
                <a:ea typeface="ＭＳ Ｐゴシック" pitchFamily="34" charset="-128"/>
              </a:rPr>
              <a:t>:  </a:t>
            </a:r>
            <a:r>
              <a:rPr lang="fr-FR" altLang="ja-JP" sz="2000" b="1" dirty="0" smtClean="0">
                <a:solidFill>
                  <a:srgbClr val="000090"/>
                </a:solidFill>
                <a:ea typeface="ＭＳ Ｐゴシック" pitchFamily="34" charset="-128"/>
              </a:rPr>
              <a:t>7h30 – 18h30 </a:t>
            </a:r>
            <a:r>
              <a:rPr lang="fr-FR" altLang="ja-JP" sz="2000" dirty="0" smtClean="0">
                <a:solidFill>
                  <a:srgbClr val="000090"/>
                </a:solidFill>
                <a:ea typeface="ＭＳ Ｐゴシック" pitchFamily="34" charset="-128"/>
              </a:rPr>
              <a:t>du lundi au vendredi</a:t>
            </a:r>
          </a:p>
          <a:p>
            <a:pPr>
              <a:lnSpc>
                <a:spcPct val="80000"/>
              </a:lnSpc>
            </a:pPr>
            <a:r>
              <a:rPr lang="fr-FR" altLang="ja-JP" sz="2000" b="1" dirty="0" smtClean="0">
                <a:solidFill>
                  <a:srgbClr val="558ED5"/>
                </a:solidFill>
                <a:ea typeface="ＭＳ Ｐゴシック" pitchFamily="34" charset="-128"/>
              </a:rPr>
              <a:t>Description des salles </a:t>
            </a:r>
            <a:r>
              <a:rPr lang="fr-FR" altLang="ja-JP" sz="1700" b="1" dirty="0" smtClean="0">
                <a:solidFill>
                  <a:srgbClr val="558ED5"/>
                </a:solidFill>
                <a:ea typeface="ＭＳ Ｐゴシック" pitchFamily="34" charset="-128"/>
              </a:rPr>
              <a:t>: </a:t>
            </a:r>
            <a:r>
              <a:rPr lang="fr-FR" altLang="ja-JP" sz="1700" b="1" dirty="0" smtClean="0">
                <a:solidFill>
                  <a:srgbClr val="558ED5"/>
                </a:solidFill>
                <a:ea typeface="ＭＳ Ｐゴシック" pitchFamily="34" charset="-128"/>
                <a:hlinkClick r:id="rId3"/>
              </a:rPr>
              <a:t>http://ufrim2ag.ujf-grenoble.fr/INTRANET/im2ag-salles/</a:t>
            </a:r>
            <a:endParaRPr lang="fr-FR" altLang="ja-JP" sz="1700" b="1" dirty="0" smtClean="0">
              <a:solidFill>
                <a:srgbClr val="558ED5"/>
              </a:solidFill>
              <a:ea typeface="ＭＳ Ｐゴシック" pitchFamily="34" charset="-128"/>
            </a:endParaRPr>
          </a:p>
          <a:p>
            <a:pPr>
              <a:lnSpc>
                <a:spcPct val="80000"/>
              </a:lnSpc>
              <a:buNone/>
            </a:pPr>
            <a:r>
              <a:rPr lang="fr-FR" altLang="ja-JP" sz="1700" b="1" dirty="0" smtClean="0">
                <a:solidFill>
                  <a:srgbClr val="558ED5"/>
                </a:solidFill>
                <a:ea typeface="ＭＳ Ｐゴシック" pitchFamily="34" charset="-128"/>
              </a:rPr>
              <a:t> </a:t>
            </a:r>
            <a:endParaRPr lang="fr-FR" altLang="ja-JP" sz="1700" dirty="0" smtClean="0">
              <a:solidFill>
                <a:srgbClr val="000090"/>
              </a:solidFill>
              <a:ea typeface="ＭＳ Ｐゴシック" pitchFamily="34" charset="-128"/>
            </a:endParaRPr>
          </a:p>
          <a:p>
            <a:pPr>
              <a:lnSpc>
                <a:spcPct val="80000"/>
              </a:lnSpc>
              <a:buFont typeface="Arial" pitchFamily="34" charset="0"/>
              <a:buNone/>
            </a:pPr>
            <a:r>
              <a:rPr lang="fr-FR" sz="2000" dirty="0" smtClean="0">
                <a:ea typeface="ＭＳ Ｐゴシック" pitchFamily="34" charset="-128"/>
              </a:rPr>
              <a:t> </a:t>
            </a:r>
          </a:p>
          <a:p>
            <a:pPr>
              <a:lnSpc>
                <a:spcPct val="80000"/>
              </a:lnSpc>
            </a:pPr>
            <a:endParaRPr lang="fr-FR" sz="2000" dirty="0" smtClean="0">
              <a:ea typeface="ＭＳ Ｐゴシック" pitchFamily="34" charset="-128"/>
            </a:endParaRPr>
          </a:p>
        </p:txBody>
      </p:sp>
      <p:sp>
        <p:nvSpPr>
          <p:cNvPr id="20481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1DF5271-5F02-4D76-B9EB-0BAF4841546D}" type="slidenum">
              <a:rPr lang="fr-FR"/>
              <a:pPr/>
              <a:t>5</a:t>
            </a:fld>
            <a:endParaRPr lang="fr-FR"/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929261333"/>
              </p:ext>
            </p:extLst>
          </p:nvPr>
        </p:nvGraphicFramePr>
        <p:xfrm>
          <a:off x="1475656" y="3285832"/>
          <a:ext cx="7352560" cy="260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05"/>
                <a:gridCol w="1287143"/>
                <a:gridCol w="1296144"/>
                <a:gridCol w="792088"/>
                <a:gridCol w="1080120"/>
                <a:gridCol w="1008112"/>
                <a:gridCol w="943848"/>
              </a:tblGrid>
              <a:tr h="469900"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PC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Réseau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Crypto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MAC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Showroom</a:t>
                      </a:r>
                      <a:r>
                        <a:rPr lang="fr-FR" sz="1200" baseline="0" dirty="0" smtClean="0"/>
                        <a:t> </a:t>
                      </a:r>
                      <a:endParaRPr lang="fr-FR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Libre</a:t>
                      </a:r>
                      <a:r>
                        <a:rPr lang="fr-FR" sz="1200" baseline="0" dirty="0" smtClean="0"/>
                        <a:t> Service</a:t>
                      </a:r>
                      <a:endParaRPr lang="fr-FR" sz="1200" dirty="0"/>
                    </a:p>
                  </a:txBody>
                  <a:tcPr/>
                </a:tc>
              </a:tr>
              <a:tr h="469900">
                <a:tc>
                  <a:txBody>
                    <a:bodyPr/>
                    <a:lstStyle/>
                    <a:p>
                      <a:r>
                        <a:rPr lang="fr-FR" sz="1400" b="1" dirty="0" smtClean="0"/>
                        <a:t>Type </a:t>
                      </a:r>
                      <a:endParaRPr lang="fr-F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fr-FR" sz="1200" dirty="0" smtClean="0">
                          <a:ea typeface="ＭＳ Ｐゴシック" pitchFamily="34" charset="-128"/>
                        </a:rPr>
                        <a:t> Windows</a:t>
                      </a:r>
                      <a:r>
                        <a:rPr lang="fr-FR" sz="1200" dirty="0" smtClean="0">
                          <a:solidFill>
                            <a:srgbClr val="3366FF"/>
                          </a:solidFill>
                          <a:ea typeface="ＭＳ Ｐゴシック" pitchFamily="34" charset="-128"/>
                        </a:rPr>
                        <a:t> </a:t>
                      </a:r>
                      <a:r>
                        <a:rPr lang="fr-FR" sz="1200" dirty="0" smtClean="0">
                          <a:solidFill>
                            <a:srgbClr val="000000"/>
                          </a:solidFill>
                          <a:ea typeface="ＭＳ Ｐゴシック" pitchFamily="34" charset="-128"/>
                        </a:rPr>
                        <a:t>7</a:t>
                      </a:r>
                      <a:r>
                        <a:rPr lang="fr-FR" sz="1200" dirty="0" smtClean="0">
                          <a:solidFill>
                            <a:srgbClr val="3366FF"/>
                          </a:solidFill>
                          <a:ea typeface="ＭＳ Ｐゴシック" pitchFamily="34" charset="-128"/>
                        </a:rPr>
                        <a:t>       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fr-FR" sz="1200" dirty="0" smtClean="0">
                          <a:ea typeface="ＭＳ Ｐゴシック" pitchFamily="34" charset="-128"/>
                        </a:rPr>
                        <a:t> </a:t>
                      </a:r>
                      <a:r>
                        <a:rPr lang="fr-FR" sz="1200" dirty="0" err="1" smtClean="0">
                          <a:ea typeface="ＭＳ Ｐゴシック" pitchFamily="34" charset="-128"/>
                        </a:rPr>
                        <a:t>Ubuntu</a:t>
                      </a:r>
                      <a:r>
                        <a:rPr lang="fr-FR" sz="1200" dirty="0" smtClean="0">
                          <a:ea typeface="ＭＳ Ｐゴシック" pitchFamily="34" charset="-128"/>
                        </a:rPr>
                        <a:t> 64 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- Labos </a:t>
                      </a:r>
                      <a:r>
                        <a:rPr lang="fr-FR" sz="1200" dirty="0" smtClean="0">
                          <a:ea typeface="ＭＳ Ｐゴシック" pitchFamily="34" charset="-128"/>
                        </a:rPr>
                        <a:t>(</a:t>
                      </a:r>
                      <a:r>
                        <a:rPr lang="fr-FR" sz="1200" dirty="0" err="1" smtClean="0">
                          <a:ea typeface="ＭＳ Ｐゴシック" pitchFamily="34" charset="-128"/>
                        </a:rPr>
                        <a:t>FreeBSD</a:t>
                      </a:r>
                      <a:r>
                        <a:rPr lang="fr-FR" sz="1200" dirty="0" smtClean="0">
                          <a:ea typeface="ＭＳ Ｐゴシック" pitchFamily="34" charset="-128"/>
                        </a:rPr>
                        <a:t>) </a:t>
                      </a:r>
                      <a:r>
                        <a:rPr lang="fr-FR" sz="1200" dirty="0" smtClean="0"/>
                        <a:t> 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fr-FR" sz="1200" dirty="0" smtClean="0">
                          <a:ea typeface="ＭＳ Ｐゴシック" pitchFamily="34" charset="-128"/>
                        </a:rPr>
                        <a:t> Crypto</a:t>
                      </a:r>
                      <a:r>
                        <a:rPr lang="fr-FR" sz="1200" baseline="0" dirty="0" smtClean="0">
                          <a:ea typeface="ＭＳ Ｐゴシック" pitchFamily="34" charset="-128"/>
                        </a:rPr>
                        <a:t> </a:t>
                      </a:r>
                      <a:endParaRPr lang="fr-FR" sz="1200" dirty="0" smtClean="0">
                        <a:ea typeface="ＭＳ Ｐゴシック" pitchFamily="34" charset="-128"/>
                      </a:endParaRPr>
                    </a:p>
                    <a:p>
                      <a:pPr>
                        <a:buFontTx/>
                        <a:buChar char="-"/>
                      </a:pPr>
                      <a:r>
                        <a:rPr lang="fr-FR" sz="1200" dirty="0" smtClean="0">
                          <a:ea typeface="ＭＳ Ｐゴシック" pitchFamily="34" charset="-128"/>
                        </a:rPr>
                        <a:t> Sécurité 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>
                          <a:ea typeface="ＭＳ Ｐゴシック" pitchFamily="34" charset="-128"/>
                        </a:rPr>
                        <a:t>- </a:t>
                      </a:r>
                      <a:r>
                        <a:rPr lang="fr-FR" sz="1200" dirty="0" err="1" smtClean="0">
                          <a:ea typeface="ＭＳ Ｐゴシック" pitchFamily="34" charset="-128"/>
                        </a:rPr>
                        <a:t>Prog.mobile</a:t>
                      </a:r>
                      <a:endParaRPr lang="fr-FR" sz="1200" dirty="0" smtClean="0">
                        <a:ea typeface="ＭＳ Ｐゴシック" pitchFamily="34" charset="-128"/>
                      </a:endParaRPr>
                    </a:p>
                    <a:p>
                      <a:r>
                        <a:rPr lang="fr-FR" sz="1200" dirty="0" smtClean="0">
                          <a:ea typeface="ＭＳ Ｐゴシック" pitchFamily="34" charset="-128"/>
                        </a:rPr>
                        <a:t>-</a:t>
                      </a:r>
                      <a:r>
                        <a:rPr lang="fr-FR" sz="1200" baseline="0" dirty="0" smtClean="0">
                          <a:ea typeface="ＭＳ Ｐゴシック" pitchFamily="34" charset="-128"/>
                        </a:rPr>
                        <a:t> </a:t>
                      </a:r>
                      <a:r>
                        <a:rPr lang="fr-FR" sz="1200" dirty="0" smtClean="0">
                          <a:ea typeface="ＭＳ Ｐゴシック" pitchFamily="34" charset="-128"/>
                        </a:rPr>
                        <a:t>IHM 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fr-FR" sz="1200" dirty="0" smtClean="0">
                          <a:ea typeface="ＭＳ Ｐゴシック" pitchFamily="34" charset="-128"/>
                        </a:rPr>
                        <a:t>Robotique </a:t>
                      </a:r>
                      <a:r>
                        <a:rPr lang="fr-FR" sz="1200" baseline="0" dirty="0" smtClean="0">
                          <a:ea typeface="ＭＳ Ｐゴシック" pitchFamily="34" charset="-128"/>
                        </a:rPr>
                        <a:t> 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fr-FR" sz="1200" baseline="0" dirty="0" smtClean="0">
                          <a:ea typeface="ＭＳ Ｐゴシック" pitchFamily="34" charset="-128"/>
                        </a:rPr>
                        <a:t>I</a:t>
                      </a:r>
                      <a:r>
                        <a:rPr lang="fr-FR" sz="1200" dirty="0" smtClean="0">
                          <a:ea typeface="ＭＳ Ｐゴシック" pitchFamily="34" charset="-128"/>
                        </a:rPr>
                        <a:t>mage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fr-FR" sz="1200" dirty="0" smtClean="0">
                          <a:ea typeface="ＭＳ Ｐゴシック" pitchFamily="34" charset="-128"/>
                        </a:rPr>
                        <a:t>Vision 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fr-FR" sz="1200" baseline="0" dirty="0" smtClean="0"/>
                        <a:t> Windows 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fr-FR" sz="1200" baseline="0" dirty="0" smtClean="0"/>
                        <a:t> Ubuntu</a:t>
                      </a:r>
                    </a:p>
                  </a:txBody>
                  <a:tcPr/>
                </a:tc>
              </a:tr>
              <a:tr h="469900">
                <a:tc>
                  <a:txBody>
                    <a:bodyPr/>
                    <a:lstStyle/>
                    <a:p>
                      <a:r>
                        <a:rPr lang="fr-FR" sz="1400" b="1" dirty="0" smtClean="0"/>
                        <a:t>Nombre</a:t>
                      </a:r>
                      <a:endParaRPr lang="fr-F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 smtClean="0"/>
                        <a:t>14</a:t>
                      </a:r>
                      <a:endParaRPr lang="fr-FR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 smtClean="0"/>
                        <a:t>3</a:t>
                      </a:r>
                      <a:endParaRPr lang="fr-FR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 smtClean="0"/>
                        <a:t>2</a:t>
                      </a:r>
                    </a:p>
                    <a:p>
                      <a:pPr algn="ctr"/>
                      <a:r>
                        <a:rPr lang="fr-FR" sz="1200" dirty="0" smtClean="0"/>
                        <a:t> 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 smtClean="0"/>
                        <a:t>1 </a:t>
                      </a:r>
                      <a:endParaRPr lang="fr-FR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 smtClean="0"/>
                        <a:t>1</a:t>
                      </a:r>
                      <a:endParaRPr lang="fr-FR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 smtClean="0"/>
                        <a:t>1</a:t>
                      </a:r>
                      <a:endParaRPr lang="fr-FR" sz="1200" b="1" dirty="0"/>
                    </a:p>
                  </a:txBody>
                  <a:tcPr/>
                </a:tc>
              </a:tr>
              <a:tr h="469900">
                <a:tc>
                  <a:txBody>
                    <a:bodyPr/>
                    <a:lstStyle/>
                    <a:p>
                      <a:r>
                        <a:rPr lang="fr-FR" sz="1400" b="1" dirty="0" smtClean="0"/>
                        <a:t>Salles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fr-FR" sz="1400" b="1" baseline="0" dirty="0" smtClean="0"/>
                        <a:t>F : Bât F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fr-FR" sz="1400" b="1" baseline="0" dirty="0" smtClean="0"/>
                        <a:t>IF : </a:t>
                      </a:r>
                      <a:r>
                        <a:rPr lang="fr-FR" sz="1400" b="1" baseline="0" dirty="0" err="1" smtClean="0"/>
                        <a:t>Inst.F</a:t>
                      </a:r>
                      <a:r>
                        <a:rPr lang="fr-FR" sz="1400" b="1" baseline="0" dirty="0" smtClean="0"/>
                        <a:t> </a:t>
                      </a:r>
                      <a:endParaRPr lang="fr-F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>
                          <a:ea typeface="ＭＳ Ｐゴシック" pitchFamily="34" charset="-128"/>
                        </a:rPr>
                        <a:t>F021, F201, F202, F203, F204, F211, F212, F213, F214, F215, F216, F217,</a:t>
                      </a:r>
                      <a:r>
                        <a:rPr lang="fr-FR" sz="1200" baseline="0" dirty="0" smtClean="0">
                          <a:ea typeface="ＭＳ Ｐゴシック" pitchFamily="34" charset="-128"/>
                        </a:rPr>
                        <a:t> IF007, IF008</a:t>
                      </a:r>
                      <a:endParaRPr lang="fr-FR" sz="1200" dirty="0" smtClean="0">
                        <a:ea typeface="ＭＳ Ｐゴシック" pitchFamily="34" charset="-128"/>
                      </a:endParaRPr>
                    </a:p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>
                          <a:ea typeface="ＭＳ Ｐゴシック" pitchFamily="34" charset="-128"/>
                        </a:rPr>
                        <a:t>F101, F102, F104 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>
                          <a:ea typeface="ＭＳ Ｐゴシック" pitchFamily="34" charset="-128"/>
                        </a:rPr>
                        <a:t>F103, IF</a:t>
                      </a:r>
                      <a:r>
                        <a:rPr lang="fr-FR" sz="1200" baseline="0" dirty="0" smtClean="0">
                          <a:ea typeface="ＭＳ Ｐゴシック" pitchFamily="34" charset="-128"/>
                        </a:rPr>
                        <a:t>SAFE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F208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smtClean="0"/>
                        <a:t>F108</a:t>
                      </a:r>
                      <a:endParaRPr lang="fr-F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F021</a:t>
                      </a:r>
                      <a:endParaRPr lang="fr-FR" sz="12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re 1"/>
          <p:cNvSpPr>
            <a:spLocks noGrp="1"/>
          </p:cNvSpPr>
          <p:nvPr>
            <p:ph type="title"/>
          </p:nvPr>
        </p:nvSpPr>
        <p:spPr>
          <a:xfrm>
            <a:off x="2339752" y="1061864"/>
            <a:ext cx="6059760" cy="1143000"/>
          </a:xfrm>
        </p:spPr>
        <p:txBody>
          <a:bodyPr>
            <a:normAutofit/>
          </a:bodyPr>
          <a:lstStyle/>
          <a:p>
            <a:r>
              <a:rPr lang="fr-FR" sz="2800" dirty="0" smtClean="0">
                <a:ea typeface="ＭＳ Ｐゴシック" pitchFamily="34" charset="-128"/>
              </a:rPr>
              <a:t>Salles CRYPTO (F103 et SAFE) </a:t>
            </a:r>
          </a:p>
        </p:txBody>
      </p:sp>
      <p:sp>
        <p:nvSpPr>
          <p:cNvPr id="25603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CB6E957-F447-4C8C-B278-0854731C5711}" type="slidenum">
              <a:rPr lang="fr-FR"/>
              <a:pPr/>
              <a:t>6</a:t>
            </a:fld>
            <a:endParaRPr lang="fr-FR"/>
          </a:p>
        </p:txBody>
      </p:sp>
      <p:graphicFrame>
        <p:nvGraphicFramePr>
          <p:cNvPr id="5" name="Tableau 4"/>
          <p:cNvGraphicFramePr>
            <a:graphicFrameLocks noGrp="1"/>
          </p:cNvGraphicFramePr>
          <p:nvPr/>
        </p:nvGraphicFramePr>
        <p:xfrm>
          <a:off x="1742256" y="2057400"/>
          <a:ext cx="6934200" cy="4345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1133"/>
                <a:gridCol w="2421467"/>
                <a:gridCol w="2641600"/>
              </a:tblGrid>
              <a:tr h="4572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F 103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IF SAFE</a:t>
                      </a:r>
                      <a:endParaRPr lang="fr-FR" dirty="0"/>
                    </a:p>
                  </a:txBody>
                  <a:tcPr/>
                </a:tc>
              </a:tr>
              <a:tr h="838200"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Matériel</a:t>
                      </a:r>
                      <a:r>
                        <a:rPr lang="fr-FR" sz="2000" baseline="0" dirty="0" smtClean="0"/>
                        <a:t> </a:t>
                      </a:r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fr-FR" sz="1600" dirty="0" smtClean="0">
                          <a:ea typeface="ＭＳ Ｐゴシック" pitchFamily="34" charset="-128"/>
                        </a:rPr>
                        <a:t> 30 postes  T1650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fr-FR" sz="1600" dirty="0" smtClean="0">
                          <a:ea typeface="ＭＳ Ｐゴシック" pitchFamily="34" charset="-128"/>
                        </a:rPr>
                        <a:t> 60 prises réseaux </a:t>
                      </a:r>
                    </a:p>
                    <a:p>
                      <a:pPr>
                        <a:buFontTx/>
                        <a:buNone/>
                      </a:pPr>
                      <a:r>
                        <a:rPr lang="fr-FR" sz="1600" dirty="0" smtClean="0">
                          <a:ea typeface="ＭＳ Ｐゴシック" pitchFamily="34" charset="-128"/>
                        </a:rPr>
                        <a:t>- </a:t>
                      </a:r>
                      <a:r>
                        <a:rPr lang="fr-FR" sz="1600" dirty="0" err="1" smtClean="0">
                          <a:ea typeface="ＭＳ Ｐゴシック" pitchFamily="34" charset="-128"/>
                        </a:rPr>
                        <a:t>Switchs</a:t>
                      </a:r>
                      <a:r>
                        <a:rPr lang="fr-FR" sz="1600" dirty="0" smtClean="0">
                          <a:ea typeface="ＭＳ Ｐゴシック" pitchFamily="34" charset="-128"/>
                        </a:rPr>
                        <a:t> et</a:t>
                      </a:r>
                      <a:r>
                        <a:rPr lang="fr-FR" sz="1600" baseline="0" dirty="0" smtClean="0">
                          <a:ea typeface="ＭＳ Ｐゴシック" pitchFamily="34" charset="-128"/>
                        </a:rPr>
                        <a:t> </a:t>
                      </a:r>
                      <a:r>
                        <a:rPr lang="fr-FR" sz="1600" dirty="0" err="1" smtClean="0">
                          <a:ea typeface="ＭＳ Ｐゴシック" pitchFamily="34" charset="-128"/>
                        </a:rPr>
                        <a:t>VLANs</a:t>
                      </a:r>
                      <a:r>
                        <a:rPr lang="fr-FR" sz="1600" dirty="0" smtClean="0">
                          <a:ea typeface="ＭＳ Ｐゴシック" pitchFamily="34" charset="-128"/>
                        </a:rPr>
                        <a:t> dédiés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fr-FR" sz="1600" dirty="0" smtClean="0">
                          <a:ea typeface="ＭＳ Ｐゴシック" pitchFamily="34" charset="-128"/>
                        </a:rPr>
                        <a:t> 16 postes T1650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fr-FR" sz="1600" dirty="0" smtClean="0">
                          <a:ea typeface="ＭＳ Ｐゴシック" pitchFamily="34" charset="-128"/>
                        </a:rPr>
                        <a:t> 32 prises réseaux</a:t>
                      </a:r>
                      <a:r>
                        <a:rPr lang="fr-FR" sz="1600" baseline="0" dirty="0" smtClean="0">
                          <a:ea typeface="ＭＳ Ｐゴシック" pitchFamily="34" charset="-128"/>
                        </a:rPr>
                        <a:t> </a:t>
                      </a:r>
                      <a:endParaRPr lang="fr-FR" sz="1600" dirty="0"/>
                    </a:p>
                  </a:txBody>
                  <a:tcPr/>
                </a:tc>
              </a:tr>
              <a:tr h="763394"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Activité</a:t>
                      </a:r>
                      <a:endParaRPr lang="fr-FR" sz="20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1600" dirty="0" smtClean="0">
                          <a:ea typeface="ＭＳ Ｐゴシック" pitchFamily="34" charset="-128"/>
                        </a:rPr>
                        <a:t>- </a:t>
                      </a:r>
                      <a:r>
                        <a:rPr lang="fr-FR" sz="1600" dirty="0" err="1" smtClean="0">
                          <a:ea typeface="ＭＳ Ｐゴシック" pitchFamily="34" charset="-128"/>
                        </a:rPr>
                        <a:t>Javacard</a:t>
                      </a:r>
                      <a:endParaRPr lang="fr-FR" sz="1600" dirty="0" smtClean="0">
                        <a:ea typeface="ＭＳ Ｐゴシック" pitchFamily="34" charset="-128"/>
                      </a:endParaRPr>
                    </a:p>
                    <a:p>
                      <a:pPr algn="ctr">
                        <a:buFontTx/>
                        <a:buChar char="-"/>
                      </a:pPr>
                      <a:r>
                        <a:rPr lang="fr-FR" sz="1600" dirty="0" smtClean="0">
                          <a:ea typeface="ＭＳ Ｐゴシック" pitchFamily="34" charset="-128"/>
                        </a:rPr>
                        <a:t> Tests intrusions, </a:t>
                      </a:r>
                      <a:r>
                        <a:rPr lang="fr-FR" sz="1600" dirty="0" err="1" smtClean="0">
                          <a:ea typeface="ＭＳ Ｐゴシック" pitchFamily="34" charset="-128"/>
                        </a:rPr>
                        <a:t>systems</a:t>
                      </a:r>
                      <a:r>
                        <a:rPr lang="fr-FR" sz="1600" dirty="0" smtClean="0">
                          <a:ea typeface="ＭＳ Ｐゴシック" pitchFamily="34" charset="-128"/>
                        </a:rPr>
                        <a:t> audits</a:t>
                      </a:r>
                    </a:p>
                    <a:p>
                      <a:pPr algn="ctr">
                        <a:buFontTx/>
                        <a:buChar char="-"/>
                      </a:pPr>
                      <a:r>
                        <a:rPr lang="fr-FR" sz="1600" dirty="0" smtClean="0">
                          <a:ea typeface="ＭＳ Ｐゴシック" pitchFamily="34" charset="-128"/>
                        </a:rPr>
                        <a:t> Reverse engineering</a:t>
                      </a:r>
                    </a:p>
                    <a:p>
                      <a:pPr algn="ctr">
                        <a:buFontTx/>
                        <a:buChar char="-"/>
                      </a:pPr>
                      <a:r>
                        <a:rPr lang="fr-FR" sz="1600" baseline="0" dirty="0" smtClean="0">
                          <a:ea typeface="ＭＳ Ｐゴシック" pitchFamily="34" charset="-128"/>
                        </a:rPr>
                        <a:t> N</a:t>
                      </a:r>
                      <a:r>
                        <a:rPr lang="fr-FR" sz="1600" dirty="0" smtClean="0">
                          <a:ea typeface="ＭＳ Ｐゴシック" pitchFamily="34" charset="-128"/>
                        </a:rPr>
                        <a:t>etworks and Systems Monitoring</a:t>
                      </a:r>
                    </a:p>
                    <a:p>
                      <a:pPr algn="ctr">
                        <a:buFontTx/>
                        <a:buChar char="-"/>
                      </a:pPr>
                      <a:r>
                        <a:rPr lang="fr-FR" sz="1600" baseline="0" dirty="0" smtClean="0">
                          <a:ea typeface="ＭＳ Ｐゴシック" pitchFamily="34" charset="-128"/>
                        </a:rPr>
                        <a:t> S</a:t>
                      </a:r>
                      <a:r>
                        <a:rPr lang="fr-FR" sz="1600" dirty="0" smtClean="0">
                          <a:ea typeface="ＭＳ Ｐゴシック" pitchFamily="34" charset="-128"/>
                        </a:rPr>
                        <a:t>écurisation des serveurs</a:t>
                      </a:r>
                      <a:endParaRPr lang="fr-FR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</a:tr>
              <a:tr h="1264920"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Outils</a:t>
                      </a:r>
                      <a:endParaRPr lang="fr-FR" sz="20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buFontTx/>
                        <a:buChar char="-"/>
                      </a:pPr>
                      <a:r>
                        <a:rPr lang="fr-FR" sz="1600" dirty="0" smtClean="0">
                          <a:ea typeface="ＭＳ Ｐゴシック" pitchFamily="34" charset="-128"/>
                        </a:rPr>
                        <a:t> Systèmes </a:t>
                      </a:r>
                      <a:r>
                        <a:rPr lang="fr-FR" sz="1600" dirty="0" err="1" smtClean="0">
                          <a:ea typeface="ＭＳ Ｐゴシック" pitchFamily="34" charset="-128"/>
                        </a:rPr>
                        <a:t>virtualisés</a:t>
                      </a:r>
                      <a:endParaRPr lang="fr-FR" sz="1600" dirty="0" smtClean="0">
                        <a:ea typeface="ＭＳ Ｐゴシック" pitchFamily="34" charset="-128"/>
                      </a:endParaRPr>
                    </a:p>
                    <a:p>
                      <a:pPr algn="ctr">
                        <a:buFontTx/>
                        <a:buChar char="-"/>
                      </a:pPr>
                      <a:r>
                        <a:rPr lang="fr-FR" sz="1600" dirty="0" smtClean="0">
                          <a:ea typeface="ＭＳ Ｐゴシック" pitchFamily="34" charset="-128"/>
                        </a:rPr>
                        <a:t> Logiciels d'audit et de monitoring</a:t>
                      </a:r>
                    </a:p>
                    <a:p>
                      <a:pPr algn="ctr">
                        <a:buFontTx/>
                        <a:buChar char="-"/>
                      </a:pPr>
                      <a:r>
                        <a:rPr lang="fr-FR" sz="1600" dirty="0" smtClean="0">
                          <a:ea typeface="ＭＳ Ｐゴシック" pitchFamily="34" charset="-128"/>
                        </a:rPr>
                        <a:t> Environnements de développements</a:t>
                      </a:r>
                    </a:p>
                    <a:p>
                      <a:pPr algn="ctr">
                        <a:buFontTx/>
                        <a:buChar char="-"/>
                      </a:pPr>
                      <a:r>
                        <a:rPr lang="fr-FR" sz="1600" baseline="0" dirty="0" smtClean="0">
                          <a:ea typeface="ＭＳ Ｐゴシック" pitchFamily="34" charset="-128"/>
                        </a:rPr>
                        <a:t> </a:t>
                      </a:r>
                      <a:r>
                        <a:rPr lang="fr-FR" sz="1600" dirty="0" smtClean="0">
                          <a:ea typeface="ＭＳ Ｐゴシック" pitchFamily="34" charset="-128"/>
                        </a:rPr>
                        <a:t>Outils de Reverse engineering</a:t>
                      </a:r>
                    </a:p>
                    <a:p>
                      <a:pPr algn="ctr">
                        <a:buFontTx/>
                        <a:buChar char="-"/>
                      </a:pPr>
                      <a:r>
                        <a:rPr lang="fr-FR" sz="1600" baseline="0" dirty="0" smtClean="0">
                          <a:ea typeface="ＭＳ Ｐゴシック" pitchFamily="34" charset="-128"/>
                        </a:rPr>
                        <a:t> R</a:t>
                      </a:r>
                      <a:r>
                        <a:rPr lang="fr-FR" sz="1600" dirty="0" smtClean="0">
                          <a:ea typeface="ＭＳ Ｐゴシック" pitchFamily="34" charset="-128"/>
                        </a:rPr>
                        <a:t>éseau privé pour les </a:t>
                      </a:r>
                      <a:r>
                        <a:rPr lang="fr-FR" sz="1600" dirty="0" err="1" smtClean="0">
                          <a:ea typeface="ＭＳ Ｐゴシック" pitchFamily="34" charset="-128"/>
                        </a:rPr>
                        <a:t>TPs</a:t>
                      </a:r>
                      <a:endParaRPr lang="fr-FR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</a:tr>
              <a:tr h="396240"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Enseignants</a:t>
                      </a:r>
                      <a:r>
                        <a:rPr lang="fr-FR" sz="2000" baseline="0" dirty="0" smtClean="0"/>
                        <a:t> </a:t>
                      </a:r>
                      <a:endParaRPr lang="fr-FR" sz="20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fr-FR" sz="1400" b="1" dirty="0" smtClean="0">
                          <a:ea typeface="ＭＳ Ｐゴシック" pitchFamily="34" charset="-128"/>
                        </a:rPr>
                        <a:t>Florent </a:t>
                      </a:r>
                      <a:r>
                        <a:rPr lang="fr-FR" sz="1400" b="1" dirty="0" err="1" smtClean="0">
                          <a:ea typeface="ＭＳ Ｐゴシック" pitchFamily="34" charset="-128"/>
                        </a:rPr>
                        <a:t>Autreau</a:t>
                      </a:r>
                      <a:r>
                        <a:rPr lang="fr-FR" sz="1400" b="1" dirty="0" smtClean="0">
                          <a:ea typeface="ＭＳ Ｐゴシック" pitchFamily="34" charset="-128"/>
                        </a:rPr>
                        <a:t>, Pascal </a:t>
                      </a:r>
                      <a:r>
                        <a:rPr lang="fr-FR" sz="1400" b="1" dirty="0" err="1" smtClean="0">
                          <a:ea typeface="ＭＳ Ｐゴシック" pitchFamily="34" charset="-128"/>
                        </a:rPr>
                        <a:t>Lafourcade</a:t>
                      </a:r>
                      <a:r>
                        <a:rPr lang="fr-FR" sz="1400" b="1" dirty="0" smtClean="0">
                          <a:ea typeface="ＭＳ Ｐゴシック" pitchFamily="34" charset="-128"/>
                        </a:rPr>
                        <a:t>, Philippe </a:t>
                      </a:r>
                      <a:r>
                        <a:rPr lang="fr-FR" sz="1400" b="1" dirty="0" err="1" smtClean="0">
                          <a:ea typeface="ＭＳ Ｐゴシック" pitchFamily="34" charset="-128"/>
                        </a:rPr>
                        <a:t>Elbaz-Vincent</a:t>
                      </a:r>
                      <a:r>
                        <a:rPr lang="fr-FR" sz="1400" b="1" dirty="0" smtClean="0">
                          <a:ea typeface="ＭＳ Ｐゴシック" pitchFamily="34" charset="-128"/>
                        </a:rPr>
                        <a:t>,…</a:t>
                      </a:r>
                      <a:endParaRPr lang="fr-FR" sz="1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re 1"/>
          <p:cNvSpPr>
            <a:spLocks noGrp="1"/>
          </p:cNvSpPr>
          <p:nvPr>
            <p:ph type="title"/>
          </p:nvPr>
        </p:nvSpPr>
        <p:spPr>
          <a:xfrm>
            <a:off x="1331640" y="1235224"/>
            <a:ext cx="7812360" cy="609600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ea typeface="ＭＳ Ｐゴシック" pitchFamily="34" charset="-128"/>
              </a:rPr>
              <a:t>F208 : salle multimédia – IHM </a:t>
            </a:r>
          </a:p>
        </p:txBody>
      </p:sp>
      <p:sp>
        <p:nvSpPr>
          <p:cNvPr id="27651" name="Espace réservé du contenu 2"/>
          <p:cNvSpPr>
            <a:spLocks noGrp="1"/>
          </p:cNvSpPr>
          <p:nvPr>
            <p:ph idx="1"/>
          </p:nvPr>
        </p:nvSpPr>
        <p:spPr>
          <a:xfrm>
            <a:off x="1331640" y="2040632"/>
            <a:ext cx="7812360" cy="1676400"/>
          </a:xfrm>
        </p:spPr>
        <p:txBody>
          <a:bodyPr>
            <a:normAutofit fontScale="92500"/>
          </a:bodyPr>
          <a:lstStyle/>
          <a:p>
            <a:r>
              <a:rPr lang="fr-FR" sz="1800" dirty="0" smtClean="0">
                <a:ea typeface="ＭＳ Ｐゴシック" pitchFamily="34" charset="-128"/>
              </a:rPr>
              <a:t>Financement VPF 2010</a:t>
            </a:r>
          </a:p>
          <a:p>
            <a:r>
              <a:rPr lang="fr-FR" sz="1800" dirty="0" smtClean="0">
                <a:ea typeface="ＭＳ Ｐゴシック" pitchFamily="34" charset="-128"/>
              </a:rPr>
              <a:t>16 </a:t>
            </a:r>
            <a:r>
              <a:rPr lang="fr-FR" sz="1800" dirty="0" err="1" smtClean="0">
                <a:ea typeface="ＭＳ Ｐゴシック" pitchFamily="34" charset="-128"/>
              </a:rPr>
              <a:t>iMAC</a:t>
            </a:r>
            <a:r>
              <a:rPr lang="fr-FR" sz="1800" dirty="0" smtClean="0">
                <a:ea typeface="ＭＳ Ｐゴシック" pitchFamily="34" charset="-128"/>
              </a:rPr>
              <a:t>, 1 table graphique, 1 serveur MAC OSX</a:t>
            </a:r>
          </a:p>
          <a:p>
            <a:r>
              <a:rPr lang="fr-FR" sz="1800" b="1" dirty="0" smtClean="0">
                <a:ea typeface="ＭＳ Ｐゴシック" pitchFamily="34" charset="-128"/>
              </a:rPr>
              <a:t>Logiciels multimédia et développement Web </a:t>
            </a:r>
            <a:r>
              <a:rPr lang="fr-FR" sz="1800" dirty="0" smtClean="0">
                <a:ea typeface="ＭＳ Ｐゴシック" pitchFamily="34" charset="-128"/>
              </a:rPr>
              <a:t>: Suite Adobe; Photoshop, </a:t>
            </a:r>
            <a:r>
              <a:rPr lang="fr-FR" sz="1800" dirty="0" err="1" smtClean="0">
                <a:ea typeface="ＭＳ Ｐゴシック" pitchFamily="34" charset="-128"/>
              </a:rPr>
              <a:t>Illustrator</a:t>
            </a:r>
            <a:r>
              <a:rPr lang="fr-FR" sz="1800" dirty="0" smtClean="0">
                <a:ea typeface="ＭＳ Ｐゴシック" pitchFamily="34" charset="-128"/>
              </a:rPr>
              <a:t>, Flash, </a:t>
            </a:r>
            <a:r>
              <a:rPr lang="fr-FR" sz="1800" dirty="0" err="1" smtClean="0">
                <a:ea typeface="ＭＳ Ｐゴシック" pitchFamily="34" charset="-128"/>
              </a:rPr>
              <a:t>Dreamweaver</a:t>
            </a:r>
            <a:r>
              <a:rPr lang="fr-FR" sz="1800" dirty="0" smtClean="0">
                <a:ea typeface="ＭＳ Ｐゴシック" pitchFamily="34" charset="-128"/>
              </a:rPr>
              <a:t> , et logiciels développements Java (Eclipse, </a:t>
            </a:r>
            <a:r>
              <a:rPr lang="fr-FR" sz="1800" dirty="0" err="1" smtClean="0">
                <a:ea typeface="ＭＳ Ｐゴシック" pitchFamily="34" charset="-128"/>
              </a:rPr>
              <a:t>Netbeans</a:t>
            </a:r>
            <a:r>
              <a:rPr lang="fr-FR" sz="1800" dirty="0" smtClean="0">
                <a:ea typeface="ＭＳ Ｐゴシック" pitchFamily="34" charset="-128"/>
              </a:rPr>
              <a:t>)</a:t>
            </a:r>
          </a:p>
          <a:p>
            <a:r>
              <a:rPr lang="fr-FR" sz="1800" b="1" dirty="0" smtClean="0">
                <a:ea typeface="ＭＳ Ｐゴシック" pitchFamily="34" charset="-128"/>
              </a:rPr>
              <a:t>Enseignants :</a:t>
            </a:r>
            <a:r>
              <a:rPr lang="fr-FR" sz="1800" dirty="0" smtClean="0">
                <a:ea typeface="ＭＳ Ｐゴシック" pitchFamily="34" charset="-128"/>
              </a:rPr>
              <a:t> Laurence </a:t>
            </a:r>
            <a:r>
              <a:rPr lang="fr-FR" sz="1800" dirty="0" err="1" smtClean="0">
                <a:ea typeface="ＭＳ Ｐゴシック" pitchFamily="34" charset="-128"/>
              </a:rPr>
              <a:t>Nigay</a:t>
            </a:r>
            <a:r>
              <a:rPr lang="fr-FR" sz="1800" dirty="0" smtClean="0">
                <a:ea typeface="ＭＳ Ｐゴシック" pitchFamily="34" charset="-128"/>
              </a:rPr>
              <a:t>, Alexandre Demeure </a:t>
            </a:r>
          </a:p>
        </p:txBody>
      </p:sp>
      <p:sp>
        <p:nvSpPr>
          <p:cNvPr id="27650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0742E6A-8F82-44BF-BDA5-AB714F7AB7DE}" type="slidenum">
              <a:rPr lang="fr-FR"/>
              <a:pPr/>
              <a:t>7</a:t>
            </a:fld>
            <a:endParaRPr lang="fr-FR"/>
          </a:p>
        </p:txBody>
      </p:sp>
      <p:pic>
        <p:nvPicPr>
          <p:cNvPr id="27652" name="Image 4" descr="Salle_F208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56906" y="3635806"/>
            <a:ext cx="4163566" cy="2764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Image 5" descr="Table_graphique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4149080"/>
            <a:ext cx="2340049" cy="155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re 1"/>
          <p:cNvSpPr>
            <a:spLocks noGrp="1"/>
          </p:cNvSpPr>
          <p:nvPr>
            <p:ph type="title"/>
          </p:nvPr>
        </p:nvSpPr>
        <p:spPr>
          <a:xfrm>
            <a:off x="1331640" y="989856"/>
            <a:ext cx="7812360" cy="1143000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ea typeface="ＭＳ Ｐゴシック" pitchFamily="34" charset="-128"/>
              </a:rPr>
              <a:t>Salle F108 :  robotique-vision-image </a:t>
            </a:r>
          </a:p>
        </p:txBody>
      </p:sp>
      <p:sp>
        <p:nvSpPr>
          <p:cNvPr id="28674" name="Espace réservé du contenu 2"/>
          <p:cNvSpPr>
            <a:spLocks noGrp="1"/>
          </p:cNvSpPr>
          <p:nvPr>
            <p:ph idx="1"/>
          </p:nvPr>
        </p:nvSpPr>
        <p:spPr>
          <a:xfrm>
            <a:off x="1331640" y="1988840"/>
            <a:ext cx="7812360" cy="4800600"/>
          </a:xfrm>
        </p:spPr>
        <p:txBody>
          <a:bodyPr/>
          <a:lstStyle/>
          <a:p>
            <a:r>
              <a:rPr lang="fr-FR" sz="1600" b="1" dirty="0" smtClean="0">
                <a:ea typeface="ＭＳ Ｐゴシック" pitchFamily="34" charset="-128"/>
              </a:rPr>
              <a:t>Enseignants :  </a:t>
            </a:r>
            <a:r>
              <a:rPr lang="fr-FR" sz="1600" dirty="0" smtClean="0">
                <a:ea typeface="ＭＳ Ｐゴシック" pitchFamily="34" charset="-128"/>
              </a:rPr>
              <a:t>Romain Vergne, François Faure</a:t>
            </a:r>
          </a:p>
          <a:p>
            <a:r>
              <a:rPr lang="fr-FR" sz="1600" b="1" dirty="0" smtClean="0">
                <a:ea typeface="ＭＳ Ｐゴシック" pitchFamily="34" charset="-128"/>
              </a:rPr>
              <a:t>Ingénieur </a:t>
            </a:r>
            <a:r>
              <a:rPr lang="fr-FR" sz="1600" b="1" dirty="0" err="1" smtClean="0">
                <a:ea typeface="ＭＳ Ｐゴシック" pitchFamily="34" charset="-128"/>
              </a:rPr>
              <a:t>Persyval</a:t>
            </a:r>
            <a:r>
              <a:rPr lang="fr-FR" sz="1600" b="1" dirty="0" smtClean="0">
                <a:ea typeface="ＭＳ Ｐゴシック" pitchFamily="34" charset="-128"/>
              </a:rPr>
              <a:t> </a:t>
            </a:r>
            <a:r>
              <a:rPr lang="fr-FR" sz="1600" dirty="0" smtClean="0">
                <a:ea typeface="ＭＳ Ｐゴシック" pitchFamily="34" charset="-128"/>
              </a:rPr>
              <a:t>: Amr </a:t>
            </a:r>
            <a:r>
              <a:rPr lang="fr-FR" sz="1600" dirty="0" err="1" smtClean="0">
                <a:ea typeface="ＭＳ Ｐゴシック" pitchFamily="34" charset="-128"/>
              </a:rPr>
              <a:t>Alzouhri</a:t>
            </a:r>
            <a:endParaRPr lang="fr-FR" sz="1600" dirty="0" smtClean="0">
              <a:ea typeface="ＭＳ Ｐゴシック" pitchFamily="34" charset="-128"/>
            </a:endParaRPr>
          </a:p>
          <a:p>
            <a:r>
              <a:rPr lang="fr-FR" sz="1600" b="1" dirty="0" smtClean="0">
                <a:ea typeface="ＭＳ Ｐゴシック" pitchFamily="34" charset="-128"/>
              </a:rPr>
              <a:t>Objectifs :</a:t>
            </a:r>
          </a:p>
          <a:p>
            <a:pPr lvl="1" eaLnBrk="1" hangingPunct="1"/>
            <a:r>
              <a:rPr lang="fr-FR" sz="1600" dirty="0" smtClean="0">
                <a:ea typeface="ＭＳ Ｐゴシック" pitchFamily="34" charset="-128"/>
              </a:rPr>
              <a:t>Salle de démonstration de matériels,  d’</a:t>
            </a:r>
            <a:r>
              <a:rPr lang="fr-FR" altLang="ja-JP" sz="1600" dirty="0" smtClean="0">
                <a:ea typeface="ＭＳ Ｐゴシック" pitchFamily="34" charset="-128"/>
              </a:rPr>
              <a:t>outils et de techniques utilisés et/ou enseignés au sein de l’UFR IM</a:t>
            </a:r>
            <a:r>
              <a:rPr lang="fr-FR" altLang="ja-JP" sz="1600" baseline="30000" dirty="0" smtClean="0">
                <a:ea typeface="ＭＳ Ｐゴシック" pitchFamily="34" charset="-128"/>
              </a:rPr>
              <a:t>2</a:t>
            </a:r>
            <a:r>
              <a:rPr lang="fr-FR" altLang="ja-JP" sz="1600" dirty="0" smtClean="0">
                <a:ea typeface="ＭＳ Ｐゴシック" pitchFamily="34" charset="-128"/>
              </a:rPr>
              <a:t>AG de l’UJF auprès d</a:t>
            </a:r>
            <a:r>
              <a:rPr lang="ja-JP" altLang="fr-FR" sz="1600" dirty="0" smtClean="0">
                <a:ea typeface="ＭＳ Ｐゴシック" pitchFamily="34" charset="-128"/>
              </a:rPr>
              <a:t>’</a:t>
            </a:r>
            <a:r>
              <a:rPr lang="fr-FR" altLang="ja-JP" sz="1600" dirty="0" smtClean="0">
                <a:ea typeface="ＭＳ Ｐゴシック" pitchFamily="34" charset="-128"/>
              </a:rPr>
              <a:t>un public:</a:t>
            </a:r>
          </a:p>
          <a:p>
            <a:pPr lvl="1" eaLnBrk="1" hangingPunct="1"/>
            <a:r>
              <a:rPr lang="fr-FR" sz="1600" dirty="0" smtClean="0">
                <a:ea typeface="ＭＳ Ｐゴシック" pitchFamily="34" charset="-128"/>
              </a:rPr>
              <a:t>Lycéens (classes, demi-classes, …);</a:t>
            </a:r>
          </a:p>
          <a:p>
            <a:pPr lvl="1" eaLnBrk="1" hangingPunct="1"/>
            <a:r>
              <a:rPr lang="fr-FR" sz="1600" dirty="0" smtClean="0">
                <a:ea typeface="ＭＳ Ｐゴシック" pitchFamily="34" charset="-128"/>
              </a:rPr>
              <a:t>Etudiants (L1-L2, classes préparatoires, IUT, …);</a:t>
            </a:r>
          </a:p>
          <a:p>
            <a:pPr lvl="1" eaLnBrk="1" hangingPunct="1"/>
            <a:r>
              <a:rPr lang="fr-FR" sz="1600" dirty="0" smtClean="0">
                <a:ea typeface="ＭＳ Ｐゴシック" pitchFamily="34" charset="-128"/>
              </a:rPr>
              <a:t>Industriels partenaires ou autre.</a:t>
            </a:r>
          </a:p>
          <a:p>
            <a:pPr lvl="1" eaLnBrk="1" hangingPunct="1"/>
            <a:r>
              <a:rPr lang="fr-FR" sz="1600" dirty="0" smtClean="0">
                <a:ea typeface="ＭＳ Ｐゴシック" pitchFamily="34" charset="-128"/>
              </a:rPr>
              <a:t>Cours-Conférences pour nos étudiants de L3-M1-M2;</a:t>
            </a:r>
          </a:p>
          <a:p>
            <a:pPr lvl="1" eaLnBrk="1" hangingPunct="1"/>
            <a:r>
              <a:rPr lang="fr-FR" sz="1600" dirty="0" smtClean="0">
                <a:ea typeface="ＭＳ Ｐゴシック" pitchFamily="34" charset="-128"/>
              </a:rPr>
              <a:t>Développement de projets: L3, M1, M2;</a:t>
            </a:r>
          </a:p>
          <a:p>
            <a:r>
              <a:rPr lang="fr-FR" sz="1600" b="1" dirty="0" smtClean="0">
                <a:ea typeface="ＭＳ Ｐゴシック" pitchFamily="34" charset="-128"/>
              </a:rPr>
              <a:t>Stages étudiants </a:t>
            </a:r>
            <a:r>
              <a:rPr lang="fr-FR" sz="1600" dirty="0" smtClean="0">
                <a:ea typeface="ＭＳ Ｐゴシック" pitchFamily="34" charset="-128"/>
              </a:rPr>
              <a:t>« Enseignement-Recherche ».</a:t>
            </a:r>
          </a:p>
          <a:p>
            <a:r>
              <a:rPr lang="fr-FR" sz="1600" b="1" dirty="0" smtClean="0">
                <a:ea typeface="ＭＳ Ｐゴシック" pitchFamily="34" charset="-128"/>
              </a:rPr>
              <a:t>Robot:</a:t>
            </a:r>
            <a:r>
              <a:rPr lang="fr-FR" sz="1600" dirty="0" smtClean="0">
                <a:ea typeface="ＭＳ Ｐゴシック" pitchFamily="34" charset="-128"/>
              </a:rPr>
              <a:t> 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robot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WiFiBot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,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MindStorm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, Nao, etc.</a:t>
            </a:r>
            <a:endParaRPr lang="fr-FR" sz="1600" dirty="0" smtClean="0">
              <a:ea typeface="ＭＳ Ｐゴシック" pitchFamily="34" charset="-128"/>
            </a:endParaRPr>
          </a:p>
          <a:p>
            <a:pPr eaLnBrk="1" hangingPunct="1"/>
            <a:r>
              <a:rPr lang="fr-FR" sz="1600" b="1" dirty="0" smtClean="0">
                <a:ea typeface="ＭＳ Ｐゴシック" pitchFamily="34" charset="-128"/>
              </a:rPr>
              <a:t>Scanner :</a:t>
            </a:r>
            <a:r>
              <a:rPr lang="fr-FR" sz="1600" dirty="0" smtClean="0">
                <a:ea typeface="ＭＳ Ｐゴシック" pitchFamily="34" charset="-128"/>
              </a:rPr>
              <a:t> 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Scanner 3D HD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Next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Engine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+</a:t>
            </a:r>
            <a:endParaRPr lang="fr-FR" sz="1600" dirty="0" smtClean="0">
              <a:ea typeface="ＭＳ Ｐゴシック" pitchFamily="34" charset="-128"/>
            </a:endParaRPr>
          </a:p>
          <a:p>
            <a:pPr eaLnBrk="1" hangingPunct="1"/>
            <a:r>
              <a:rPr lang="fr-FR" sz="1600" b="1" dirty="0" smtClean="0">
                <a:ea typeface="ＭＳ Ｐゴシック" pitchFamily="34" charset="-128"/>
              </a:rPr>
              <a:t>Caméra stéréographique (+ castelet) : 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Bumblebee2 et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Kinect</a:t>
            </a:r>
            <a:endParaRPr lang="fr-FR" sz="1600" dirty="0" smtClean="0">
              <a:ea typeface="ＭＳ Ｐゴシック" pitchFamily="34" charset="-128"/>
            </a:endParaRPr>
          </a:p>
          <a:p>
            <a:endParaRPr lang="fr-FR" dirty="0" smtClean="0">
              <a:ea typeface="ＭＳ Ｐゴシック" pitchFamily="34" charset="-128"/>
            </a:endParaRPr>
          </a:p>
          <a:p>
            <a:pPr lvl="1" eaLnBrk="1" hangingPunct="1"/>
            <a:endParaRPr lang="fr-FR" sz="1600" dirty="0" smtClean="0">
              <a:ea typeface="ＭＳ Ｐゴシック" pitchFamily="34" charset="-128"/>
            </a:endParaRPr>
          </a:p>
          <a:p>
            <a:endParaRPr lang="fr-FR" dirty="0" smtClean="0">
              <a:ea typeface="ＭＳ Ｐゴシック" pitchFamily="34" charset="-128"/>
            </a:endParaRPr>
          </a:p>
        </p:txBody>
      </p:sp>
      <p:sp>
        <p:nvSpPr>
          <p:cNvPr id="28675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03E7EB6-E1B1-401D-BB24-564A21C148A4}" type="slidenum">
              <a:rPr lang="fr-FR"/>
              <a:pPr/>
              <a:t>8</a:t>
            </a:fld>
            <a:endParaRPr lang="fr-FR"/>
          </a:p>
        </p:txBody>
      </p:sp>
      <p:pic>
        <p:nvPicPr>
          <p:cNvPr id="28677" name="Image 5" descr="camera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77608" y="3513133"/>
            <a:ext cx="2258888" cy="1500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8" name="Image 6" descr="Robot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5266850"/>
            <a:ext cx="1676400" cy="1114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31640" y="1124744"/>
            <a:ext cx="7812360" cy="1143000"/>
          </a:xfrm>
        </p:spPr>
        <p:txBody>
          <a:bodyPr/>
          <a:lstStyle/>
          <a:p>
            <a:r>
              <a:rPr lang="fr-FR" dirty="0" smtClean="0"/>
              <a:t>Le </a:t>
            </a:r>
            <a:r>
              <a:rPr lang="fr-FR" dirty="0" err="1" smtClean="0"/>
              <a:t>FabLab</a:t>
            </a:r>
            <a:r>
              <a:rPr lang="fr-FR" dirty="0" smtClean="0"/>
              <a:t> MSTIC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47664" y="2204864"/>
            <a:ext cx="7596336" cy="4525963"/>
          </a:xfrm>
        </p:spPr>
        <p:txBody>
          <a:bodyPr/>
          <a:lstStyle/>
          <a:p>
            <a:pPr algn="ctr">
              <a:buNone/>
            </a:pPr>
            <a:r>
              <a:rPr lang="fr-FR" sz="2400" dirty="0" smtClean="0">
                <a:hlinkClick r:id="rId2"/>
              </a:rPr>
              <a:t>http://fabmstic.liglab.fr</a:t>
            </a:r>
            <a:endParaRPr lang="fr-FR" sz="2400" dirty="0" smtClean="0"/>
          </a:p>
          <a:p>
            <a:pPr>
              <a:buNone/>
            </a:pPr>
            <a:endParaRPr lang="fr-FR" sz="1800" dirty="0" smtClean="0"/>
          </a:p>
          <a:p>
            <a:r>
              <a:rPr lang="fr-FR" sz="1800" b="1" dirty="0" smtClean="0"/>
              <a:t>Objectifs : </a:t>
            </a:r>
          </a:p>
          <a:p>
            <a:pPr lvl="1"/>
            <a:r>
              <a:rPr lang="fr-FR" sz="1800" dirty="0" smtClean="0"/>
              <a:t>Mettre à disposition du matériel et des outils de fabrication industriels</a:t>
            </a:r>
          </a:p>
          <a:p>
            <a:pPr lvl="1"/>
            <a:r>
              <a:rPr lang="fr-FR" sz="1800" dirty="0" smtClean="0"/>
              <a:t>Réalisation de projets innovants</a:t>
            </a:r>
          </a:p>
          <a:p>
            <a:pPr lvl="1"/>
            <a:r>
              <a:rPr lang="fr-FR" sz="1800" dirty="0" smtClean="0"/>
              <a:t>Accès libre et assistance technique</a:t>
            </a:r>
          </a:p>
          <a:p>
            <a:pPr lvl="1"/>
            <a:endParaRPr lang="fr-FR" sz="1800" dirty="0" smtClean="0"/>
          </a:p>
          <a:p>
            <a:r>
              <a:rPr lang="fr-FR" sz="1800" b="1" dirty="0" smtClean="0"/>
              <a:t>Contact : </a:t>
            </a:r>
            <a:r>
              <a:rPr lang="fr-FR" sz="1800" dirty="0" smtClean="0">
                <a:hlinkClick r:id="rId3"/>
              </a:rPr>
              <a:t>jerome.maisonnasse@imag.fr</a:t>
            </a:r>
            <a:endParaRPr lang="fr-FR" sz="1800" dirty="0" smtClean="0"/>
          </a:p>
          <a:p>
            <a:pPr algn="ctr">
              <a:buNone/>
            </a:pPr>
            <a:endParaRPr lang="fr-FR" sz="1800" dirty="0" smtClean="0">
              <a:hlinkClick r:id="rId2"/>
            </a:endParaRPr>
          </a:p>
          <a:p>
            <a:pPr>
              <a:buNone/>
            </a:pPr>
            <a:endParaRPr lang="fr-FR" dirty="0" smtClean="0"/>
          </a:p>
        </p:txBody>
      </p:sp>
      <p:pic>
        <p:nvPicPr>
          <p:cNvPr id="4" name="Picture 3" descr="E:\20140515 CNRS.key\Data\droppedImage-156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8144" y="4005064"/>
            <a:ext cx="3116235" cy="236760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ème1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3233</TotalTime>
  <Words>1873</Words>
  <Application>Microsoft Office PowerPoint</Application>
  <PresentationFormat>Présentation à l'écran (4:3)</PresentationFormat>
  <Paragraphs>345</Paragraphs>
  <Slides>27</Slides>
  <Notes>1</Notes>
  <HiddenSlides>0</HiddenSlides>
  <MMClips>0</MMClips>
  <ScaleCrop>false</ScaleCrop>
  <HeadingPairs>
    <vt:vector size="4" baseType="variant">
      <vt:variant>
        <vt:lpstr>Modèle de conception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28" baseType="lpstr">
      <vt:lpstr>Thème1</vt:lpstr>
      <vt:lpstr>                 RESSOURCES INFORMATIQUES UFR IM²AG - 2015-2016    </vt:lpstr>
      <vt:lpstr>Le service informatique</vt:lpstr>
      <vt:lpstr>Quelques chiffres</vt:lpstr>
      <vt:lpstr>Missions service informatique</vt:lpstr>
      <vt:lpstr>22 salles TP</vt:lpstr>
      <vt:lpstr>Salles CRYPTO (F103 et SAFE) </vt:lpstr>
      <vt:lpstr>F208 : salle multimédia – IHM </vt:lpstr>
      <vt:lpstr>Salle F108 :  robotique-vision-image </vt:lpstr>
      <vt:lpstr>Le FabLab MSTIC</vt:lpstr>
      <vt:lpstr>Le FabLab MSTIC</vt:lpstr>
      <vt:lpstr>Les serveurs : Salles 209 &amp; 210</vt:lpstr>
      <vt:lpstr>Service de fichiers : Baie Netapp</vt:lpstr>
      <vt:lpstr>Cloud privé IM2AG</vt:lpstr>
      <vt:lpstr>Compte AGALAN (étudiants)</vt:lpstr>
      <vt:lpstr>Ressources</vt:lpstr>
      <vt:lpstr>Listes de diffusion </vt:lpstr>
      <vt:lpstr>Les impressions</vt:lpstr>
      <vt:lpstr>Accès WiFi (SSID : wifi-campus)</vt:lpstr>
      <vt:lpstr>Permanence et Assistance Bureaux 205-206-207-207B</vt:lpstr>
      <vt:lpstr>Carte multiservices (JavaCard)</vt:lpstr>
      <vt:lpstr>Libre service</vt:lpstr>
      <vt:lpstr>Environnements WEB</vt:lpstr>
      <vt:lpstr>Les différentes plateformes UFR IM²AG/UJF</vt:lpstr>
      <vt:lpstr>Diapositive 24</vt:lpstr>
      <vt:lpstr>Diapositive 25</vt:lpstr>
      <vt:lpstr>Diapositive 26</vt:lpstr>
      <vt:lpstr>Accès aux services numériques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Michael</dc:creator>
  <cp:lastModifiedBy>Carol Pasanisi</cp:lastModifiedBy>
  <cp:revision>201</cp:revision>
  <dcterms:created xsi:type="dcterms:W3CDTF">2015-09-07T07:43:26Z</dcterms:created>
  <dcterms:modified xsi:type="dcterms:W3CDTF">2015-09-07T07:47:07Z</dcterms:modified>
</cp:coreProperties>
</file>